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Lst>
  <p:notesMasterIdLst>
    <p:notesMasterId r:id="rId85"/>
  </p:notesMasterIdLst>
  <p:sldIdLst>
    <p:sldId id="2666" r:id="rId3"/>
    <p:sldId id="2689" r:id="rId4"/>
    <p:sldId id="2657" r:id="rId5"/>
    <p:sldId id="2658" r:id="rId6"/>
    <p:sldId id="2659" r:id="rId7"/>
    <p:sldId id="2660" r:id="rId8"/>
    <p:sldId id="2696" r:id="rId9"/>
    <p:sldId id="2697" r:id="rId10"/>
    <p:sldId id="2693" r:id="rId11"/>
    <p:sldId id="2694" r:id="rId12"/>
    <p:sldId id="2690" r:id="rId13"/>
    <p:sldId id="2691" r:id="rId14"/>
    <p:sldId id="2699" r:id="rId15"/>
    <p:sldId id="2692" r:id="rId16"/>
    <p:sldId id="2783" r:id="rId17"/>
    <p:sldId id="2804" r:id="rId18"/>
    <p:sldId id="2805" r:id="rId19"/>
    <p:sldId id="2695" r:id="rId20"/>
    <p:sldId id="2700" r:id="rId21"/>
    <p:sldId id="2732" r:id="rId22"/>
    <p:sldId id="2796" r:id="rId23"/>
    <p:sldId id="2650" r:id="rId24"/>
    <p:sldId id="2740" r:id="rId25"/>
    <p:sldId id="2762" r:id="rId26"/>
    <p:sldId id="2653" r:id="rId27"/>
    <p:sldId id="2667" r:id="rId28"/>
    <p:sldId id="2668" r:id="rId29"/>
    <p:sldId id="2774" r:id="rId30"/>
    <p:sldId id="2781" r:id="rId31"/>
    <p:sldId id="2803" r:id="rId32"/>
    <p:sldId id="2776" r:id="rId33"/>
    <p:sldId id="2778" r:id="rId34"/>
    <p:sldId id="2780" r:id="rId35"/>
    <p:sldId id="2775" r:id="rId36"/>
    <p:sldId id="2801" r:id="rId37"/>
    <p:sldId id="2802" r:id="rId38"/>
    <p:sldId id="2782" r:id="rId39"/>
    <p:sldId id="2799" r:id="rId40"/>
    <p:sldId id="2800" r:id="rId41"/>
    <p:sldId id="2731" r:id="rId42"/>
    <p:sldId id="2786" r:id="rId43"/>
    <p:sldId id="2794" r:id="rId44"/>
    <p:sldId id="2792" r:id="rId45"/>
    <p:sldId id="2795" r:id="rId46"/>
    <p:sldId id="141168483" r:id="rId47"/>
    <p:sldId id="2728" r:id="rId48"/>
    <p:sldId id="141168474" r:id="rId49"/>
    <p:sldId id="141168475" r:id="rId50"/>
    <p:sldId id="141168479" r:id="rId51"/>
    <p:sldId id="141168478" r:id="rId52"/>
    <p:sldId id="141168477" r:id="rId53"/>
    <p:sldId id="141168476" r:id="rId54"/>
    <p:sldId id="141168480" r:id="rId55"/>
    <p:sldId id="2725" r:id="rId56"/>
    <p:sldId id="2719" r:id="rId57"/>
    <p:sldId id="2716" r:id="rId58"/>
    <p:sldId id="141168481" r:id="rId59"/>
    <p:sldId id="2701" r:id="rId60"/>
    <p:sldId id="2702" r:id="rId61"/>
    <p:sldId id="259" r:id="rId62"/>
    <p:sldId id="2718" r:id="rId63"/>
    <p:sldId id="2717" r:id="rId64"/>
    <p:sldId id="2704" r:id="rId65"/>
    <p:sldId id="2713" r:id="rId66"/>
    <p:sldId id="2712" r:id="rId67"/>
    <p:sldId id="2714" r:id="rId68"/>
    <p:sldId id="2715" r:id="rId69"/>
    <p:sldId id="2724" r:id="rId70"/>
    <p:sldId id="257" r:id="rId71"/>
    <p:sldId id="2710" r:id="rId72"/>
    <p:sldId id="2703" r:id="rId73"/>
    <p:sldId id="141168482" r:id="rId74"/>
    <p:sldId id="2706" r:id="rId75"/>
    <p:sldId id="2707" r:id="rId76"/>
    <p:sldId id="2708" r:id="rId77"/>
    <p:sldId id="258" r:id="rId78"/>
    <p:sldId id="267" r:id="rId79"/>
    <p:sldId id="2806" r:id="rId80"/>
    <p:sldId id="2729" r:id="rId81"/>
    <p:sldId id="2797" r:id="rId82"/>
    <p:sldId id="2730" r:id="rId83"/>
    <p:sldId id="287" r:id="rId84"/>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00FF"/>
    <a:srgbClr val="1B44A7"/>
    <a:srgbClr val="D76F59"/>
    <a:srgbClr val="FF5BD0"/>
    <a:srgbClr val="9D381C"/>
    <a:srgbClr val="B4FFB2"/>
    <a:srgbClr val="00813C"/>
    <a:srgbClr val="EC5798"/>
    <a:srgbClr val="D7FBC8"/>
    <a:srgbClr val="1DFF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9" autoAdjust="0"/>
    <p:restoredTop sz="87809" autoAdjust="0"/>
  </p:normalViewPr>
  <p:slideViewPr>
    <p:cSldViewPr snapToGrid="0">
      <p:cViewPr varScale="1">
        <p:scale>
          <a:sx n="86" d="100"/>
          <a:sy n="86" d="100"/>
        </p:scale>
        <p:origin x="888" y="200"/>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10/1/19</a:t>
            </a:fld>
            <a:endParaRPr lang="en-US" dirty="0"/>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dirty="0"/>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24</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25</a:t>
            </a:fld>
            <a:endParaRPr lang="en-US" altLang="en-US" dirty="0"/>
          </a:p>
        </p:txBody>
      </p:sp>
    </p:spTree>
    <p:extLst>
      <p:ext uri="{BB962C8B-B14F-4D97-AF65-F5344CB8AC3E}">
        <p14:creationId xmlns:p14="http://schemas.microsoft.com/office/powerpoint/2010/main" val="440756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26</a:t>
            </a:fld>
            <a:endParaRPr lang="en-US" altLang="en-US" dirty="0"/>
          </a:p>
        </p:txBody>
      </p:sp>
    </p:spTree>
    <p:extLst>
      <p:ext uri="{BB962C8B-B14F-4D97-AF65-F5344CB8AC3E}">
        <p14:creationId xmlns:p14="http://schemas.microsoft.com/office/powerpoint/2010/main" val="3734528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35</a:t>
            </a:fld>
            <a:endParaRPr lang="en-US" altLang="en-US" dirty="0"/>
          </a:p>
        </p:txBody>
      </p:sp>
    </p:spTree>
    <p:extLst>
      <p:ext uri="{BB962C8B-B14F-4D97-AF65-F5344CB8AC3E}">
        <p14:creationId xmlns:p14="http://schemas.microsoft.com/office/powerpoint/2010/main" val="1347545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41</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42</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43</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7200" dirty="0">
                <a:latin typeface="Arial" panose="020B0604020202020204" pitchFamily="34" charset="0"/>
                <a:cs typeface="Arial" panose="020B0604020202020204" pitchFamily="34" charset="0"/>
              </a:rPr>
              <a:t>Core Domain</a:t>
            </a:r>
          </a:p>
          <a:p>
            <a:pPr lvl="1"/>
            <a:r>
              <a:rPr lang="en-AU" sz="5000" dirty="0">
                <a:latin typeface="Arial" panose="020B0604020202020204" pitchFamily="34" charset="0"/>
                <a:cs typeface="Arial" panose="020B0604020202020204" pitchFamily="34" charset="0"/>
              </a:rPr>
              <a:t>Core business, this is where your organization is earning its money</a:t>
            </a:r>
          </a:p>
          <a:p>
            <a:pPr lvl="1"/>
            <a:r>
              <a:rPr lang="en-AU" sz="5000" dirty="0">
                <a:latin typeface="Arial" panose="020B0604020202020204" pitchFamily="34" charset="0"/>
                <a:cs typeface="Arial" panose="020B0604020202020204" pitchFamily="34" charset="0"/>
              </a:rPr>
              <a:t>High degree of differentiation to competitors</a:t>
            </a:r>
          </a:p>
          <a:p>
            <a:pPr lvl="1"/>
            <a:r>
              <a:rPr lang="en-AU" sz="5000" dirty="0">
                <a:latin typeface="Arial" panose="020B0604020202020204" pitchFamily="34" charset="0"/>
                <a:cs typeface="Arial" panose="020B0604020202020204" pitchFamily="34" charset="0"/>
              </a:rPr>
              <a:t>Development: Inhouse with your best teams</a:t>
            </a:r>
          </a:p>
          <a:p>
            <a:r>
              <a:rPr lang="en-AU" sz="7200" dirty="0">
                <a:latin typeface="Arial" panose="020B0604020202020204" pitchFamily="34" charset="0"/>
                <a:cs typeface="Arial" panose="020B0604020202020204" pitchFamily="34" charset="0"/>
              </a:rPr>
              <a:t>Supporting Subdomain:</a:t>
            </a:r>
          </a:p>
          <a:p>
            <a:pPr lvl="1"/>
            <a:r>
              <a:rPr lang="en-AU" sz="5000" dirty="0">
                <a:latin typeface="Arial" panose="020B0604020202020204" pitchFamily="34" charset="0"/>
                <a:cs typeface="Arial" panose="020B0604020202020204" pitchFamily="34" charset="0"/>
              </a:rPr>
              <a:t>Supporting functionality, that is not available as COTS-Software</a:t>
            </a:r>
          </a:p>
          <a:p>
            <a:pPr lvl="1"/>
            <a:r>
              <a:rPr lang="en-AU" sz="5000" dirty="0">
                <a:latin typeface="Arial" panose="020B0604020202020204" pitchFamily="34" charset="0"/>
                <a:cs typeface="Arial" panose="020B0604020202020204" pitchFamily="34" charset="0"/>
              </a:rPr>
              <a:t>Can be implemented with external support but inhouse teams should be in the lead</a:t>
            </a:r>
          </a:p>
          <a:p>
            <a:r>
              <a:rPr lang="en-AU" sz="7200" dirty="0">
                <a:latin typeface="Arial" panose="020B0604020202020204" pitchFamily="34" charset="0"/>
                <a:cs typeface="Arial" panose="020B0604020202020204" pitchFamily="34" charset="0"/>
              </a:rPr>
              <a:t>Generic Subdomain:</a:t>
            </a:r>
          </a:p>
          <a:p>
            <a:pPr lvl="1"/>
            <a:r>
              <a:rPr lang="en-AU" sz="5000" dirty="0">
                <a:latin typeface="Arial" panose="020B0604020202020204" pitchFamily="34" charset="0"/>
                <a:cs typeface="Arial" panose="020B0604020202020204" pitchFamily="34" charset="0"/>
              </a:rPr>
              <a:t>Suitable for Outsourcing, COTS</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48</a:t>
            </a:fld>
            <a:endParaRPr lang="en-US"/>
          </a:p>
        </p:txBody>
      </p:sp>
    </p:spTree>
    <p:extLst>
      <p:ext uri="{BB962C8B-B14F-4D97-AF65-F5344CB8AC3E}">
        <p14:creationId xmlns:p14="http://schemas.microsoft.com/office/powerpoint/2010/main" val="349473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7200" dirty="0">
                <a:latin typeface="Arial" panose="020B0604020202020204" pitchFamily="34" charset="0"/>
                <a:cs typeface="Arial" panose="020B0604020202020204" pitchFamily="34" charset="0"/>
              </a:rPr>
              <a:t>Core Domain</a:t>
            </a:r>
          </a:p>
          <a:p>
            <a:pPr lvl="1"/>
            <a:r>
              <a:rPr lang="en-AU" sz="5000" dirty="0">
                <a:latin typeface="Arial" panose="020B0604020202020204" pitchFamily="34" charset="0"/>
                <a:cs typeface="Arial" panose="020B0604020202020204" pitchFamily="34" charset="0"/>
              </a:rPr>
              <a:t>Core business, this is where your organization is earning its money</a:t>
            </a:r>
          </a:p>
          <a:p>
            <a:pPr lvl="1"/>
            <a:r>
              <a:rPr lang="en-AU" sz="5000" dirty="0">
                <a:latin typeface="Arial" panose="020B0604020202020204" pitchFamily="34" charset="0"/>
                <a:cs typeface="Arial" panose="020B0604020202020204" pitchFamily="34" charset="0"/>
              </a:rPr>
              <a:t>High degree of differentiation to competitors</a:t>
            </a:r>
          </a:p>
          <a:p>
            <a:pPr lvl="1"/>
            <a:r>
              <a:rPr lang="en-AU" sz="5000" dirty="0">
                <a:latin typeface="Arial" panose="020B0604020202020204" pitchFamily="34" charset="0"/>
                <a:cs typeface="Arial" panose="020B0604020202020204" pitchFamily="34" charset="0"/>
              </a:rPr>
              <a:t>Development: Inhouse with your best teams</a:t>
            </a:r>
          </a:p>
          <a:p>
            <a:r>
              <a:rPr lang="en-AU" sz="7200" dirty="0">
                <a:latin typeface="Arial" panose="020B0604020202020204" pitchFamily="34" charset="0"/>
                <a:cs typeface="Arial" panose="020B0604020202020204" pitchFamily="34" charset="0"/>
              </a:rPr>
              <a:t>Supporting Subdomain:</a:t>
            </a:r>
          </a:p>
          <a:p>
            <a:pPr lvl="1"/>
            <a:r>
              <a:rPr lang="en-AU" sz="5000" dirty="0">
                <a:latin typeface="Arial" panose="020B0604020202020204" pitchFamily="34" charset="0"/>
                <a:cs typeface="Arial" panose="020B0604020202020204" pitchFamily="34" charset="0"/>
              </a:rPr>
              <a:t>Supporting functionality, that is not available as COTS-Software</a:t>
            </a:r>
          </a:p>
          <a:p>
            <a:pPr lvl="1"/>
            <a:r>
              <a:rPr lang="en-AU" sz="5000" dirty="0">
                <a:latin typeface="Arial" panose="020B0604020202020204" pitchFamily="34" charset="0"/>
                <a:cs typeface="Arial" panose="020B0604020202020204" pitchFamily="34" charset="0"/>
              </a:rPr>
              <a:t>Can be implemented with external support but inhouse teams should be in the lead</a:t>
            </a:r>
          </a:p>
          <a:p>
            <a:r>
              <a:rPr lang="en-AU" sz="7200" dirty="0">
                <a:latin typeface="Arial" panose="020B0604020202020204" pitchFamily="34" charset="0"/>
                <a:cs typeface="Arial" panose="020B0604020202020204" pitchFamily="34" charset="0"/>
              </a:rPr>
              <a:t>Generic Subdomain:</a:t>
            </a:r>
          </a:p>
          <a:p>
            <a:pPr lvl="1"/>
            <a:r>
              <a:rPr lang="en-AU" sz="5000" dirty="0">
                <a:latin typeface="Arial" panose="020B0604020202020204" pitchFamily="34" charset="0"/>
                <a:cs typeface="Arial" panose="020B0604020202020204" pitchFamily="34" charset="0"/>
              </a:rPr>
              <a:t>Suitable for Outsourcing, COTS</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49</a:t>
            </a:fld>
            <a:endParaRPr lang="en-US"/>
          </a:p>
        </p:txBody>
      </p:sp>
    </p:spTree>
    <p:extLst>
      <p:ext uri="{BB962C8B-B14F-4D97-AF65-F5344CB8AC3E}">
        <p14:creationId xmlns:p14="http://schemas.microsoft.com/office/powerpoint/2010/main" val="3157497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B00C-73AA-4145-8D89-18934B00791C}" type="slidenum">
              <a:rPr lang="en-US" smtClean="0"/>
              <a:t>77</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82</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dirty="0"/>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dirty="0"/>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10/1/19</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dirty="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dirty="0">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dirty="0">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emf"/><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0.jpe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7.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18.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34.tiff"/><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35.gif"/></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5.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dirty="0">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dirty="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dirty="0">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47" idx="2"/>
            <a:endCxn id="9" idx="1"/>
          </p:cNvCxnSpPr>
          <p:nvPr/>
        </p:nvCxnSpPr>
        <p:spPr>
          <a:xfrm rot="5400000">
            <a:off x="3511137" y="3945116"/>
            <a:ext cx="1557116" cy="749333"/>
          </a:xfrm>
          <a:prstGeom prst="bentConnector4">
            <a:avLst>
              <a:gd name="adj1" fmla="val 43708"/>
              <a:gd name="adj2" fmla="val 130507"/>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3969972"/>
            <a:ext cx="552951" cy="386793"/>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059071" y="989393"/>
            <a:ext cx="720257" cy="3496158"/>
          </a:xfrm>
          <a:prstGeom prst="bentConnector4">
            <a:avLst>
              <a:gd name="adj1" fmla="val -113886"/>
              <a:gd name="adj2" fmla="val 7978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dirty="0"/>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Created</a:t>
            </a:r>
          </a:p>
        </p:txBody>
      </p:sp>
      <p:sp>
        <p:nvSpPr>
          <p:cNvPr id="6" name="Oval 5">
            <a:extLst>
              <a:ext uri="{FF2B5EF4-FFF2-40B4-BE49-F238E27FC236}">
                <a16:creationId xmlns:a16="http://schemas.microsoft.com/office/drawing/2014/main" id="{1AF41136-67AD-5C44-8700-52613A6B0D1C}"/>
              </a:ext>
            </a:extLst>
          </p:cNvPr>
          <p:cNvSpPr/>
          <p:nvPr/>
        </p:nvSpPr>
        <p:spPr>
          <a:xfrm>
            <a:off x="763495" y="30823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Updated</a:t>
            </a:r>
          </a:p>
        </p:txBody>
      </p:sp>
      <p:sp>
        <p:nvSpPr>
          <p:cNvPr id="8" name="Oval 7">
            <a:extLst>
              <a:ext uri="{FF2B5EF4-FFF2-40B4-BE49-F238E27FC236}">
                <a16:creationId xmlns:a16="http://schemas.microsoft.com/office/drawing/2014/main" id="{6E2CEFE2-600F-164A-A900-05DFFFF6F1CE}"/>
              </a:ext>
            </a:extLst>
          </p:cNvPr>
          <p:cNvSpPr/>
          <p:nvPr/>
        </p:nvSpPr>
        <p:spPr>
          <a:xfrm>
            <a:off x="3339212" y="3029540"/>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Booked</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6" idx="1"/>
          </p:cNvCxnSpPr>
          <p:nvPr/>
        </p:nvCxnSpPr>
        <p:spPr>
          <a:xfrm rot="5400000">
            <a:off x="780241" y="2316545"/>
            <a:ext cx="1050883" cy="68380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0F5A358E-F558-3E40-A9D4-61A3C2EB09E1}"/>
              </a:ext>
            </a:extLst>
          </p:cNvPr>
          <p:cNvCxnSpPr>
            <a:cxnSpLocks/>
            <a:stCxn id="6" idx="4"/>
            <a:endCxn id="6" idx="3"/>
          </p:cNvCxnSpPr>
          <p:nvPr/>
        </p:nvCxnSpPr>
        <p:spPr>
          <a:xfrm rot="5400000" flipH="1">
            <a:off x="1154777" y="3483110"/>
            <a:ext cx="101527" cy="483525"/>
          </a:xfrm>
          <a:prstGeom prst="curvedConnector3">
            <a:avLst>
              <a:gd name="adj1" fmla="val -22516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Curved Connector 28">
            <a:extLst>
              <a:ext uri="{FF2B5EF4-FFF2-40B4-BE49-F238E27FC236}">
                <a16:creationId xmlns:a16="http://schemas.microsoft.com/office/drawing/2014/main" id="{2F419EC3-9E48-BE4F-B89C-C3B0514440BE}"/>
              </a:ext>
            </a:extLst>
          </p:cNvPr>
          <p:cNvCxnSpPr>
            <a:cxnSpLocks/>
            <a:stCxn id="6" idx="6"/>
            <a:endCxn id="8" idx="2"/>
          </p:cNvCxnSpPr>
          <p:nvPr/>
        </p:nvCxnSpPr>
        <p:spPr>
          <a:xfrm flipV="1">
            <a:off x="2131111" y="3376176"/>
            <a:ext cx="1208101" cy="5282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8" idx="6"/>
            <a:endCxn id="41" idx="0"/>
          </p:cNvCxnSpPr>
          <p:nvPr/>
        </p:nvCxnSpPr>
        <p:spPr>
          <a:xfrm>
            <a:off x="4706828" y="3376176"/>
            <a:ext cx="262610" cy="901498"/>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8" idx="4"/>
            <a:endCxn id="14" idx="1"/>
          </p:cNvCxnSpPr>
          <p:nvPr/>
        </p:nvCxnSpPr>
        <p:spPr>
          <a:xfrm rot="5400000">
            <a:off x="2654588" y="4043381"/>
            <a:ext cx="1689002" cy="1047862"/>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4185773" y="4277674"/>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09204932-C1ED-1D49-A295-C8B3606E72DE}"/>
              </a:ext>
            </a:extLst>
          </p:cNvPr>
          <p:cNvCxnSpPr>
            <a:cxnSpLocks/>
            <a:stCxn id="13" idx="2"/>
            <a:endCxn id="10" idx="4"/>
          </p:cNvCxnSpPr>
          <p:nvPr/>
        </p:nvCxnSpPr>
        <p:spPr>
          <a:xfrm rot="10800000">
            <a:off x="7259479" y="4468906"/>
            <a:ext cx="1158557" cy="1383364"/>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flipV="1">
            <a:off x="5753102" y="4122271"/>
            <a:ext cx="722711" cy="558775"/>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6AF62281-284D-4D48-AEFA-1236968715FB}"/>
              </a:ext>
            </a:extLst>
          </p:cNvPr>
          <p:cNvCxnSpPr>
            <a:cxnSpLocks/>
            <a:stCxn id="10" idx="3"/>
            <a:endCxn id="14" idx="6"/>
          </p:cNvCxnSpPr>
          <p:nvPr/>
        </p:nvCxnSpPr>
        <p:spPr>
          <a:xfrm rot="5400000">
            <a:off x="4864379" y="3815957"/>
            <a:ext cx="1289543" cy="2392386"/>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dirty="0"/>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dirty="0"/>
              <a:t>Order Delivery</a:t>
            </a:r>
          </a:p>
        </p:txBody>
      </p:sp>
      <p:sp>
        <p:nvSpPr>
          <p:cNvPr id="3" name="TextBox 2">
            <a:extLst>
              <a:ext uri="{FF2B5EF4-FFF2-40B4-BE49-F238E27FC236}">
                <a16:creationId xmlns:a16="http://schemas.microsoft.com/office/drawing/2014/main" id="{BF099260-21CC-4A4B-B07B-829810164DD9}"/>
              </a:ext>
            </a:extLst>
          </p:cNvPr>
          <p:cNvSpPr txBox="1"/>
          <p:nvPr/>
        </p:nvSpPr>
        <p:spPr>
          <a:xfrm>
            <a:off x="7028272" y="1989852"/>
            <a:ext cx="1279261" cy="307777"/>
          </a:xfrm>
          <a:prstGeom prst="rect">
            <a:avLst/>
          </a:prstGeom>
          <a:noFill/>
        </p:spPr>
        <p:txBody>
          <a:bodyPr wrap="none" rtlCol="0">
            <a:spAutoFit/>
          </a:bodyPr>
          <a:lstStyle/>
          <a:p>
            <a:r>
              <a:rPr lang="en-US" sz="1400" dirty="0"/>
              <a:t>Voyage found</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25950" y="2403033"/>
            <a:ext cx="1268296" cy="307777"/>
          </a:xfrm>
          <a:prstGeom prst="rect">
            <a:avLst/>
          </a:prstGeom>
          <a:noFill/>
        </p:spPr>
        <p:txBody>
          <a:bodyPr wrap="none" rtlCol="0">
            <a:spAutoFit/>
          </a:bodyPr>
          <a:lstStyle/>
          <a:p>
            <a:r>
              <a:rPr lang="en-US" sz="1400" dirty="0">
                <a:solidFill>
                  <a:schemeClr val="accent5">
                    <a:lumMod val="75000"/>
                  </a:schemeClr>
                </a:solidFill>
              </a:rPr>
              <a:t>Update Order</a:t>
            </a:r>
          </a:p>
        </p:txBody>
      </p:sp>
      <p:sp>
        <p:nvSpPr>
          <p:cNvPr id="39" name="TextBox 38">
            <a:extLst>
              <a:ext uri="{FF2B5EF4-FFF2-40B4-BE49-F238E27FC236}">
                <a16:creationId xmlns:a16="http://schemas.microsoft.com/office/drawing/2014/main" id="{4A56C115-4F5A-F44B-8EE3-383AC08CC622}"/>
              </a:ext>
            </a:extLst>
          </p:cNvPr>
          <p:cNvSpPr txBox="1"/>
          <p:nvPr/>
        </p:nvSpPr>
        <p:spPr>
          <a:xfrm>
            <a:off x="2975158" y="2249144"/>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790872" y="4510982"/>
            <a:ext cx="1249060" cy="307777"/>
          </a:xfrm>
          <a:prstGeom prst="rect">
            <a:avLst/>
          </a:prstGeom>
          <a:noFill/>
        </p:spPr>
        <p:txBody>
          <a:bodyPr wrap="none" rtlCol="0">
            <a:spAutoFit/>
          </a:bodyPr>
          <a:lstStyle/>
          <a:p>
            <a:r>
              <a:rPr lang="en-US" sz="140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456083" y="3705169"/>
            <a:ext cx="1966949" cy="523220"/>
          </a:xfrm>
          <a:prstGeom prst="rect">
            <a:avLst/>
          </a:prstGeom>
          <a:noFill/>
        </p:spPr>
        <p:txBody>
          <a:bodyPr wrap="none" rtlCol="0">
            <a:spAutoFit/>
          </a:bodyPr>
          <a:lstStyle/>
          <a:p>
            <a:r>
              <a:rPr lang="en-US" sz="1400" dirty="0">
                <a:solidFill>
                  <a:schemeClr val="accent5">
                    <a:lumMod val="75000"/>
                  </a:schemeClr>
                </a:solidFill>
              </a:rPr>
              <a:t>Allocate Voyage and   </a:t>
            </a:r>
          </a:p>
          <a:p>
            <a:r>
              <a:rPr lang="en-US" sz="1400" dirty="0">
                <a:solidFill>
                  <a:schemeClr val="accent5">
                    <a:lumMod val="75000"/>
                  </a:schemeClr>
                </a:solidFill>
              </a:rPr>
              <a:t>Container</a:t>
            </a:r>
          </a:p>
        </p:txBody>
      </p:sp>
      <p:cxnSp>
        <p:nvCxnSpPr>
          <p:cNvPr id="40" name="Curved Connector 39">
            <a:extLst>
              <a:ext uri="{FF2B5EF4-FFF2-40B4-BE49-F238E27FC236}">
                <a16:creationId xmlns:a16="http://schemas.microsoft.com/office/drawing/2014/main" id="{E0627BCB-4E8E-5349-943A-4CDA2698F087}"/>
              </a:ext>
            </a:extLst>
          </p:cNvPr>
          <p:cNvCxnSpPr>
            <a:cxnSpLocks/>
            <a:stCxn id="6" idx="5"/>
            <a:endCxn id="14" idx="2"/>
          </p:cNvCxnSpPr>
          <p:nvPr/>
        </p:nvCxnSpPr>
        <p:spPr>
          <a:xfrm rot="16200000" flipH="1">
            <a:off x="1346821" y="4258115"/>
            <a:ext cx="1982814" cy="814800"/>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Curved Connector 42">
            <a:extLst>
              <a:ext uri="{FF2B5EF4-FFF2-40B4-BE49-F238E27FC236}">
                <a16:creationId xmlns:a16="http://schemas.microsoft.com/office/drawing/2014/main" id="{2E37B3E5-C395-954D-ADF5-2A4A50DFA504}"/>
              </a:ext>
            </a:extLst>
          </p:cNvPr>
          <p:cNvCxnSpPr>
            <a:cxnSpLocks/>
            <a:stCxn id="5" idx="5"/>
            <a:endCxn id="8" idx="0"/>
          </p:cNvCxnSpPr>
          <p:nvPr/>
        </p:nvCxnSpPr>
        <p:spPr>
          <a:xfrm rot="16200000" flipH="1">
            <a:off x="2870562" y="1877082"/>
            <a:ext cx="896532" cy="140838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54613F2A-16C0-4941-8A65-5642D42A7AA9}"/>
              </a:ext>
            </a:extLst>
          </p:cNvPr>
          <p:cNvSpPr txBox="1"/>
          <p:nvPr/>
        </p:nvSpPr>
        <p:spPr>
          <a:xfrm>
            <a:off x="2183843" y="3001402"/>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dirty="0"/>
              <a:t>Order id, addresses, customer id, product id, container id</a:t>
            </a:r>
          </a:p>
          <a:p>
            <a:r>
              <a:rPr lang="en-US" sz="1200" dirty="0"/>
              <a:t>Order specifics attributes</a:t>
            </a:r>
          </a:p>
          <a:p>
            <a:r>
              <a:rPr lang="en-US" sz="1200" dirty="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dirty="0"/>
              <a:t>Customer id</a:t>
            </a:r>
          </a:p>
          <a:p>
            <a:r>
              <a:rPr lang="en-US" sz="1400" dirty="0" err="1"/>
              <a:t>Src</a:t>
            </a:r>
            <a:r>
              <a:rPr lang="en-US" sz="1400" dirty="0"/>
              <a:t> and </a:t>
            </a:r>
            <a:r>
              <a:rPr lang="en-US" sz="1400" dirty="0" err="1"/>
              <a:t>dest</a:t>
            </a:r>
            <a:r>
              <a:rPr lang="en-US" sz="1400" dirty="0"/>
              <a:t> addresses</a:t>
            </a:r>
          </a:p>
          <a:p>
            <a:r>
              <a:rPr lang="en-US" sz="1400" dirty="0"/>
              <a:t>Product id, quantity</a:t>
            </a:r>
          </a:p>
          <a:p>
            <a:r>
              <a:rPr lang="en-US" sz="1400" dirty="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err="1"/>
              <a:t>OrderEvents</a:t>
            </a:r>
            <a:endParaRPr lang="en-US" sz="1400" dirty="0"/>
          </a:p>
          <a:p>
            <a:r>
              <a:rPr lang="en-US" sz="1400" dirty="0" err="1"/>
              <a:t>OrderCreated</a:t>
            </a:r>
            <a:endParaRPr lang="en-US" sz="1400" dirty="0"/>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18</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6" cy="2266402"/>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6" y="3452016"/>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2" y="3762205"/>
            <a:ext cx="1210734"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4" y="3815565"/>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7" y="1854937"/>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49"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5" y="5031068"/>
            <a:ext cx="3748849"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492007" y="5883415"/>
            <a:ext cx="959343" cy="504270"/>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5"/>
            <a:ext cx="723340" cy="369332"/>
          </a:xfrm>
          <a:prstGeom prst="rect">
            <a:avLst/>
          </a:prstGeom>
          <a:noFill/>
        </p:spPr>
        <p:txBody>
          <a:bodyPr wrap="none" rtlCol="0">
            <a:spAutoFit/>
          </a:bodyPr>
          <a:lstStyle/>
          <a:p>
            <a:r>
              <a:rPr lang="en-US" dirty="0">
                <a:solidFill>
                  <a:schemeClr val="accent1">
                    <a:lumMod val="25000"/>
                  </a:schemeClr>
                </a:solidFill>
              </a:rPr>
              <a:t>Topic</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6" name="Rectangle 55">
            <a:extLst>
              <a:ext uri="{FF2B5EF4-FFF2-40B4-BE49-F238E27FC236}">
                <a16:creationId xmlns:a16="http://schemas.microsoft.com/office/drawing/2014/main" id="{69458763-689F-6340-87C8-BA306FFA7944}"/>
              </a:ext>
            </a:extLst>
          </p:cNvPr>
          <p:cNvSpPr/>
          <p:nvPr/>
        </p:nvSpPr>
        <p:spPr>
          <a:xfrm>
            <a:off x="2627301" y="80230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2" y="751721"/>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61" name="_-02.png">
                <a:extLst>
                  <a:ext uri="{FF2B5EF4-FFF2-40B4-BE49-F238E27FC236}">
                    <a16:creationId xmlns:a16="http://schemas.microsoft.com/office/drawing/2014/main" id="{D0981D0C-AF3C-B94D-879E-A36BA297A992}"/>
                  </a:ext>
                </a:extLst>
              </p:cNvPr>
              <p:cNvPicPr/>
              <p:nvPr/>
            </p:nvPicPr>
            <p:blipFill>
              <a:blip r:embed="rId6"/>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1" y="4210206"/>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6" y="2619595"/>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3" y="2929784"/>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491" y="4631968"/>
            <a:ext cx="552951" cy="386793"/>
          </a:xfrm>
          <a:prstGeom prst="rect">
            <a:avLst/>
          </a:prstGeom>
        </p:spPr>
      </p:pic>
      <p:sp>
        <p:nvSpPr>
          <p:cNvPr id="15" name="Rounded Rectangle 14">
            <a:extLst>
              <a:ext uri="{FF2B5EF4-FFF2-40B4-BE49-F238E27FC236}">
                <a16:creationId xmlns:a16="http://schemas.microsoft.com/office/drawing/2014/main" id="{FD75B24F-F7C7-5549-BD06-51182B7F7ADE}"/>
              </a:ext>
            </a:extLst>
          </p:cNvPr>
          <p:cNvSpPr/>
          <p:nvPr/>
        </p:nvSpPr>
        <p:spPr>
          <a:xfrm>
            <a:off x="9352540" y="5192521"/>
            <a:ext cx="91440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7030A0"/>
                </a:solidFil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4" y="2929784"/>
            <a:ext cx="1705646" cy="2262737"/>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C0DA879-4A6B-B842-8254-735A6A285A60}"/>
              </a:ext>
            </a:extLst>
          </p:cNvPr>
          <p:cNvSpPr/>
          <p:nvPr/>
        </p:nvSpPr>
        <p:spPr>
          <a:xfrm>
            <a:off x="4373311" y="2908780"/>
            <a:ext cx="1534683" cy="413478"/>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Admin APIs</a:t>
            </a:r>
          </a:p>
        </p:txBody>
      </p:sp>
      <p:cxnSp>
        <p:nvCxnSpPr>
          <p:cNvPr id="70" name="Elbow Connector 69">
            <a:extLst>
              <a:ext uri="{FF2B5EF4-FFF2-40B4-BE49-F238E27FC236}">
                <a16:creationId xmlns:a16="http://schemas.microsoft.com/office/drawing/2014/main" id="{98566ADB-5CEA-7941-AACF-A347236E2BF9}"/>
              </a:ext>
            </a:extLst>
          </p:cNvPr>
          <p:cNvCxnSpPr>
            <a:cxnSpLocks/>
            <a:stCxn id="15" idx="3"/>
            <a:endCxn id="69" idx="0"/>
          </p:cNvCxnSpPr>
          <p:nvPr/>
        </p:nvCxnSpPr>
        <p:spPr>
          <a:xfrm flipH="1" flipV="1">
            <a:off x="5140653" y="2908780"/>
            <a:ext cx="5126287" cy="2740941"/>
          </a:xfrm>
          <a:prstGeom prst="bentConnector4">
            <a:avLst>
              <a:gd name="adj1" fmla="val -4459"/>
              <a:gd name="adj2" fmla="val 130581"/>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7" y="399135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1" name="Oval 70">
            <a:extLst>
              <a:ext uri="{FF2B5EF4-FFF2-40B4-BE49-F238E27FC236}">
                <a16:creationId xmlns:a16="http://schemas.microsoft.com/office/drawing/2014/main" id="{BA5068DF-FB86-C34A-BA2E-5F3E5AD1796F}"/>
              </a:ext>
            </a:extLst>
          </p:cNvPr>
          <p:cNvSpPr/>
          <p:nvPr/>
        </p:nvSpPr>
        <p:spPr>
          <a:xfrm>
            <a:off x="5406094" y="4250322"/>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2" name="Oval 71">
            <a:extLst>
              <a:ext uri="{FF2B5EF4-FFF2-40B4-BE49-F238E27FC236}">
                <a16:creationId xmlns:a16="http://schemas.microsoft.com/office/drawing/2014/main" id="{5D76A1AA-A4C4-9843-936F-3DEAA849BEC1}"/>
              </a:ext>
            </a:extLst>
          </p:cNvPr>
          <p:cNvSpPr/>
          <p:nvPr/>
        </p:nvSpPr>
        <p:spPr>
          <a:xfrm>
            <a:off x="6657981" y="383871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3" name="Oval 72">
            <a:extLst>
              <a:ext uri="{FF2B5EF4-FFF2-40B4-BE49-F238E27FC236}">
                <a16:creationId xmlns:a16="http://schemas.microsoft.com/office/drawing/2014/main" id="{E68FC668-8567-254E-AC61-9BC8F1F5321C}"/>
              </a:ext>
            </a:extLst>
          </p:cNvPr>
          <p:cNvSpPr/>
          <p:nvPr/>
        </p:nvSpPr>
        <p:spPr>
          <a:xfrm>
            <a:off x="6595230" y="302292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4" name="Oval 73">
            <a:extLst>
              <a:ext uri="{FF2B5EF4-FFF2-40B4-BE49-F238E27FC236}">
                <a16:creationId xmlns:a16="http://schemas.microsoft.com/office/drawing/2014/main" id="{BF7ED549-503E-7046-BBBE-9ADB884ED142}"/>
              </a:ext>
            </a:extLst>
          </p:cNvPr>
          <p:cNvSpPr/>
          <p:nvPr/>
        </p:nvSpPr>
        <p:spPr>
          <a:xfrm>
            <a:off x="9804592" y="461863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5" name="Oval 74">
            <a:extLst>
              <a:ext uri="{FF2B5EF4-FFF2-40B4-BE49-F238E27FC236}">
                <a16:creationId xmlns:a16="http://schemas.microsoft.com/office/drawing/2014/main" id="{62F55B04-F965-DF49-8F92-2027E9FF17C0}"/>
              </a:ext>
            </a:extLst>
          </p:cNvPr>
          <p:cNvSpPr/>
          <p:nvPr/>
        </p:nvSpPr>
        <p:spPr>
          <a:xfrm>
            <a:off x="10620381" y="541649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4196212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dirty="0"/>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19</a:t>
            </a:fld>
            <a:endParaRPr lang="en-US" dirty="0">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dirty="0">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Fleet-</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dirty="0">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dirty="0">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Orders-command-</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voyages-</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Orders-query-</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Containers-</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dirty="0"/>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20</a:t>
            </a:fld>
            <a:endParaRPr lang="en-US" dirty="0">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User Interface</a:t>
            </a:r>
          </a:p>
          <a:p>
            <a:pPr algn="ctr"/>
            <a:r>
              <a:rPr lang="en-US" sz="1200" dirty="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21</a:t>
            </a:fld>
            <a:endParaRPr lang="en-US" dirty="0">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endParaRPr lang="en-US" sz="1333" dirty="0">
              <a:solidFill>
                <a:srgbClr val="325C80">
                  <a:lumMod val="50000"/>
                </a:srgbClr>
              </a:solidFill>
              <a:latin typeface="Arial"/>
            </a:endParaRP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dirty="0" err="1">
                <a:solidFill>
                  <a:srgbClr val="325C80">
                    <a:lumMod val="50000"/>
                  </a:srgbClr>
                </a:solidFill>
                <a:latin typeface="Arial"/>
              </a:rPr>
              <a:t>ZooKeeper</a:t>
            </a:r>
            <a:r>
              <a:rPr lang="en-US" sz="1400" dirty="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endParaRPr lang="en-US" sz="1200" dirty="0">
                <a:solidFill>
                  <a:srgbClr val="325C80">
                    <a:lumMod val="50000"/>
                  </a:srgbClr>
                </a:solidFill>
                <a:latin typeface="Arial"/>
              </a:endParaRP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dirty="0">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22</a:t>
            </a:fld>
            <a:endParaRPr lang="en-US" dirty="0">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endParaRPr lang="en-US" sz="1200" dirty="0">
              <a:solidFill>
                <a:schemeClr val="accent3">
                  <a:lumMod val="50000"/>
                </a:schemeClr>
              </a:solidFill>
            </a:endParaRP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endParaRPr lang="en-US" sz="1100" dirty="0">
              <a:solidFill>
                <a:schemeClr val="accent3">
                  <a:lumMod val="50000"/>
                </a:schemeClr>
              </a:solidFill>
            </a:endParaRP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dirty="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a:t>
            </a:r>
            <a:r>
              <a:rPr lang="en-US" sz="1000" dirty="0">
                <a:solidFill>
                  <a:schemeClr val="accent3">
                    <a:lumMod val="50000"/>
                  </a:schemeClr>
                </a:solidFill>
              </a:rPr>
              <a:t>new</a:t>
            </a:r>
          </a:p>
        </p:txBody>
      </p:sp>
    </p:spTree>
    <p:extLst>
      <p:ext uri="{BB962C8B-B14F-4D97-AF65-F5344CB8AC3E}">
        <p14:creationId xmlns:p14="http://schemas.microsoft.com/office/powerpoint/2010/main" val="2306553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dirty="0"/>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dirty="0"/>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dirty="0"/>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dirty="0"/>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dirty="0"/>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dirty="0">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a:t>
            </a:r>
            <a:r>
              <a:rPr lang="mr-IN" sz="1200" dirty="0">
                <a:solidFill>
                  <a:srgbClr val="7030A0"/>
                </a:solidFill>
              </a:rPr>
              <a:t>–</a:t>
            </a:r>
            <a:r>
              <a:rPr lang="en-US" sz="1200" dirty="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-masters</a:t>
            </a:r>
          </a:p>
          <a:p>
            <a:pPr algn="ctr"/>
            <a:r>
              <a:rPr lang="en-US" sz="1200" dirty="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-proxies</a:t>
            </a:r>
          </a:p>
          <a:p>
            <a:pPr algn="ctr"/>
            <a:r>
              <a:rPr lang="en-US" sz="1200" dirty="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endParaRPr lang="en-US" sz="1200" dirty="0">
              <a:solidFill>
                <a:srgbClr val="005BBF"/>
              </a:solidFill>
            </a:endParaRPr>
          </a:p>
          <a:p>
            <a:pPr algn="ctr"/>
            <a:r>
              <a:rPr lang="en-US" sz="1200" dirty="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icp-worker2</a:t>
            </a:r>
          </a:p>
          <a:p>
            <a:pPr algn="ctr"/>
            <a:r>
              <a:rPr lang="en-US" sz="1200" dirty="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icp-worker3</a:t>
            </a:r>
          </a:p>
          <a:p>
            <a:pPr algn="ctr"/>
            <a:r>
              <a:rPr lang="en-US" sz="1200" dirty="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endParaRPr lang="en-US" sz="1200" dirty="0">
                <a:solidFill>
                  <a:srgbClr val="9D381C"/>
                </a:solidFill>
              </a:endParaRP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endParaRPr lang="en-US" sz="1200" dirty="0">
                <a:solidFill>
                  <a:srgbClr val="9D381C"/>
                </a:solidFill>
              </a:endParaRP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dirty="0"/>
              <a:t>* The list of components is </a:t>
            </a:r>
            <a:r>
              <a:rPr lang="en-US" sz="1400"/>
              <a:t>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dirty="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dirty="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dirty="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dirty="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dirty="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endParaRPr lang="en-US" sz="1200" dirty="0">
              <a:solidFill>
                <a:srgbClr val="005BBF"/>
              </a:solidFill>
            </a:endParaRPr>
          </a:p>
          <a:p>
            <a:pPr algn="ctr"/>
            <a:r>
              <a:rPr lang="en-US" sz="1200" dirty="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a:t>
            </a:r>
            <a:r>
              <a:rPr lang="en-US" sz="1200">
                <a:solidFill>
                  <a:schemeClr val="tx2">
                    <a:lumMod val="75000"/>
                  </a:schemeClr>
                </a:solidFill>
              </a:rPr>
              <a:t>Stream Processor</a:t>
            </a:r>
            <a:endParaRPr lang="en-US" sz="1200" dirty="0">
              <a:solidFill>
                <a:schemeClr val="tx2">
                  <a:lumMod val="75000"/>
                </a:schemeClr>
              </a:solidFill>
            </a:endParaRP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dirty="0">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endParaRPr lang="en-US" sz="1100" dirty="0">
              <a:solidFill>
                <a:srgbClr val="7030A0"/>
              </a:solidFill>
            </a:endParaRP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7030A0"/>
                </a:solidFill>
              </a:rPr>
              <a:t>Kube</a:t>
            </a:r>
            <a:r>
              <a:rPr lang="en-US" sz="1100" dirty="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dirty="0"/>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err="1"/>
              <a:t>Kstreams</a:t>
            </a:r>
            <a:r>
              <a:rPr lang="en-US" dirty="0"/>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Server Pages</a:t>
            </a:r>
            <a:endParaRPr lang="en-US" sz="1400" dirty="0">
              <a:solidFill>
                <a:srgbClr val="7030A0"/>
              </a:solidFill>
            </a:endParaRP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Shared APIs</a:t>
            </a:r>
            <a:endParaRPr lang="en-US" sz="1400" dirty="0">
              <a:solidFill>
                <a:srgbClr val="7030A0"/>
              </a:solidFill>
            </a:endParaRP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Backend Web APIs</a:t>
            </a:r>
            <a:endParaRPr lang="en-US" sz="1200" dirty="0">
              <a:solidFill>
                <a:srgbClr val="7030A0"/>
              </a:solidFill>
            </a:endParaRP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dirty="0"/>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Reefers</a:t>
            </a:r>
          </a:p>
          <a:p>
            <a:pPr algn="ctr" defTabSz="914377" eaLnBrk="1" fontAlgn="auto" hangingPunct="1">
              <a:spcBef>
                <a:spcPts val="0"/>
              </a:spcBef>
              <a:spcAft>
                <a:spcPts val="0"/>
              </a:spcAft>
            </a:pPr>
            <a:r>
              <a:rPr lang="en-US" sz="1333" dirty="0">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dirty="0" err="1">
                <a:solidFill>
                  <a:schemeClr val="bg1"/>
                </a:solidFill>
              </a:rPr>
              <a:t>Kstreams</a:t>
            </a:r>
            <a:r>
              <a:rPr lang="en-US" sz="1467" dirty="0">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dirty="0"/>
              <a:t>City-containers</a:t>
            </a:r>
          </a:p>
        </p:txBody>
      </p:sp>
    </p:spTree>
    <p:extLst>
      <p:ext uri="{BB962C8B-B14F-4D97-AF65-F5344CB8AC3E}">
        <p14:creationId xmlns:p14="http://schemas.microsoft.com/office/powerpoint/2010/main" val="674602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Springboot</a:t>
            </a:r>
            <a:r>
              <a:rPr lang="en-US" dirty="0"/>
              <a:t> - </a:t>
            </a:r>
            <a:r>
              <a:rPr lang="en-US" dirty="0" err="1"/>
              <a:t>Postgresql</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a:t>
            </a:r>
            <a:r>
              <a:rPr lang="en-US" dirty="0" err="1"/>
              <a:t>kafka</a:t>
            </a:r>
            <a:r>
              <a:rPr lang="en-US"/>
              <a:t> template. </a:t>
            </a:r>
            <a:endParaRPr lang="en-US"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dirty="0"/>
              <a:t>Container Microservice – </a:t>
            </a:r>
            <a:r>
              <a:rPr lang="en-US" sz="2667" dirty="0" err="1"/>
              <a:t>Springboot</a:t>
            </a:r>
            <a:r>
              <a:rPr lang="en-US" sz="2667" dirty="0"/>
              <a:t> - </a:t>
            </a:r>
            <a:r>
              <a:rPr lang="en-US" sz="2667" dirty="0" err="1"/>
              <a:t>Postgresql</a:t>
            </a:r>
            <a:endParaRPr lang="en-US" sz="2667"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schemeClr val="tx2">
                    <a:lumMod val="50000"/>
                  </a:schemeClr>
                </a:solidFill>
                <a:latin typeface="Arial"/>
              </a:rPr>
              <a:t>psql</a:t>
            </a:r>
            <a:endParaRPr lang="en-US" sz="1333" dirty="0">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dirty="0"/>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dirty="0"/>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dirty="0"/>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dirty="0"/>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dirty="0"/>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dirty="0"/>
              <a:t>6</a:t>
            </a:r>
          </a:p>
        </p:txBody>
      </p:sp>
    </p:spTree>
    <p:extLst>
      <p:ext uri="{BB962C8B-B14F-4D97-AF65-F5344CB8AC3E}">
        <p14:creationId xmlns:p14="http://schemas.microsoft.com/office/powerpoint/2010/main" val="1079764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Tree>
    <p:extLst>
      <p:ext uri="{BB962C8B-B14F-4D97-AF65-F5344CB8AC3E}">
        <p14:creationId xmlns:p14="http://schemas.microsoft.com/office/powerpoint/2010/main" val="2217531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dirty="0"/>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36</a:t>
            </a:fld>
            <a:endParaRPr lang="en-US" dirty="0">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37</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dirty="0" err="1"/>
                <a:t>ZooKeeper</a:t>
              </a:r>
              <a:endParaRPr lang="en-US" sz="1333" dirty="0"/>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dirty="0" err="1"/>
                <a:t>Postgresql</a:t>
              </a:r>
              <a:endParaRPr lang="en-US" dirty="0"/>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err="1">
                <a:solidFill>
                  <a:schemeClr val="tx1"/>
                </a:solidFill>
                <a:latin typeface="Arial"/>
              </a:rPr>
              <a:t>FleetMS</a:t>
            </a:r>
            <a:endParaRPr lang="en-US" sz="1333" b="1" dirty="0">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38</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39</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dirty="0" err="1">
                <a:solidFill>
                  <a:schemeClr val="accent1">
                    <a:lumMod val="25000"/>
                  </a:schemeClr>
                </a:solidFill>
              </a:rPr>
              <a:t>containerMetrics</a:t>
            </a:r>
            <a:endParaRPr lang="en-US" dirty="0">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40</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Reefer</a:t>
            </a:r>
          </a:p>
          <a:p>
            <a:pPr algn="ctr"/>
            <a:r>
              <a:rPr lang="en-US" dirty="0"/>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dirty="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dirty="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 </a:t>
            </a:r>
            <a:r>
              <a:rPr lang="en-US" sz="1333" dirty="0" err="1">
                <a:solidFill>
                  <a:prstClr val="white"/>
                </a:solidFill>
                <a:latin typeface="Arial"/>
              </a:rPr>
              <a:t>AppServer</a:t>
            </a:r>
            <a:endParaRPr lang="en-US" sz="1333" dirty="0">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a:p>
            <a:pPr defTabSz="914377" eaLnBrk="1" fontAlgn="auto" hangingPunct="1">
              <a:spcBef>
                <a:spcPts val="0"/>
              </a:spcBef>
              <a:spcAft>
                <a:spcPts val="0"/>
              </a:spcAft>
            </a:pPr>
            <a:r>
              <a:rPr lang="en-US" sz="1333" dirty="0">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dirty="0"/>
              <a:t>(</a:t>
            </a:r>
            <a:r>
              <a:rPr lang="en-US" sz="1467" dirty="0" err="1"/>
              <a:t>key,values</a:t>
            </a:r>
            <a:r>
              <a:rPr lang="en-US" sz="1467"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dirty="0"/>
              <a:t>(24, (24, “</a:t>
            </a:r>
            <a:r>
              <a:rPr lang="en-US" sz="1333" dirty="0" err="1"/>
              <a:t>abc</a:t>
            </a:r>
            <a:r>
              <a:rPr lang="en-US" sz="1333" dirty="0"/>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42</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dirty="0">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dirty="0">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44</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dirty="0"/>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45</a:t>
            </a:fld>
            <a:endParaRPr lang="en-US" dirty="0">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ID + </a:t>
            </a:r>
          </a:p>
          <a:p>
            <a:pPr algn="ctr"/>
            <a:r>
              <a:rPr lang="en-US" dirty="0">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dirty="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Reefer Container </a:t>
            </a:r>
            <a:r>
              <a:rPr lang="en-US" sz="1600" dirty="0" err="1"/>
              <a:t>Mng</a:t>
            </a:r>
            <a:r>
              <a:rPr lang="en-US" sz="1600" dirty="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ID + </a:t>
            </a:r>
          </a:p>
          <a:p>
            <a:pPr algn="ctr"/>
            <a:r>
              <a:rPr lang="en-US" dirty="0">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dirty="0"/>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dirty="0"/>
              <a:t>register </a:t>
            </a:r>
          </a:p>
          <a:p>
            <a:r>
              <a:rPr lang="en-US" dirty="0"/>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dirty="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dirty="0">
                <a:hlinkClick r:id="rId3"/>
              </a:rPr>
              <a:t>https://ibm-cloud-architecture.github.io/refarch-kc/avro/avro/</a:t>
            </a:r>
            <a:endParaRPr lang="en-US" dirty="0"/>
          </a:p>
        </p:txBody>
      </p:sp>
    </p:spTree>
    <p:extLst>
      <p:ext uri="{BB962C8B-B14F-4D97-AF65-F5344CB8AC3E}">
        <p14:creationId xmlns:p14="http://schemas.microsoft.com/office/powerpoint/2010/main" val="3638310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46</a:t>
            </a:fld>
            <a:endParaRPr lang="en-US"/>
          </a:p>
        </p:txBody>
      </p:sp>
    </p:spTree>
    <p:extLst>
      <p:ext uri="{BB962C8B-B14F-4D97-AF65-F5344CB8AC3E}">
        <p14:creationId xmlns:p14="http://schemas.microsoft.com/office/powerpoint/2010/main" val="4235636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A30EFF-9F58-644A-BD06-3468747591DC}"/>
              </a:ext>
            </a:extLst>
          </p:cNvPr>
          <p:cNvSpPr>
            <a:spLocks noGrp="1"/>
          </p:cNvSpPr>
          <p:nvPr>
            <p:ph type="title"/>
          </p:nvPr>
        </p:nvSpPr>
        <p:spPr/>
        <p:txBody>
          <a:bodyPr/>
          <a:lstStyle/>
          <a:p>
            <a:r>
              <a:rPr lang="en-US" dirty="0"/>
              <a:t>Problem statement</a:t>
            </a:r>
          </a:p>
        </p:txBody>
      </p:sp>
      <p:sp>
        <p:nvSpPr>
          <p:cNvPr id="7" name="Content Placeholder 6">
            <a:extLst>
              <a:ext uri="{FF2B5EF4-FFF2-40B4-BE49-F238E27FC236}">
                <a16:creationId xmlns:a16="http://schemas.microsoft.com/office/drawing/2014/main" id="{4862DD85-95A5-BA4A-A792-5F27696F1A8E}"/>
              </a:ext>
            </a:extLst>
          </p:cNvPr>
          <p:cNvSpPr>
            <a:spLocks noGrp="1"/>
          </p:cNvSpPr>
          <p:nvPr>
            <p:ph idx="1"/>
          </p:nvPr>
        </p:nvSpPr>
        <p:spPr>
          <a:xfrm>
            <a:off x="391584" y="1202269"/>
            <a:ext cx="11190816" cy="725387"/>
          </a:xfrm>
        </p:spPr>
        <p:txBody>
          <a:bodyPr/>
          <a:lstStyle/>
          <a:p>
            <a:r>
              <a:rPr lang="en-US" dirty="0"/>
              <a:t>How do you model the reefer shipment domain? </a:t>
            </a:r>
          </a:p>
        </p:txBody>
      </p:sp>
      <p:sp>
        <p:nvSpPr>
          <p:cNvPr id="8" name="Rectangle 7">
            <a:extLst>
              <a:ext uri="{FF2B5EF4-FFF2-40B4-BE49-F238E27FC236}">
                <a16:creationId xmlns:a16="http://schemas.microsoft.com/office/drawing/2014/main" id="{614C5C78-74E9-7E46-A3A2-84840FE21C18}"/>
              </a:ext>
            </a:extLst>
          </p:cNvPr>
          <p:cNvSpPr/>
          <p:nvPr/>
        </p:nvSpPr>
        <p:spPr>
          <a:xfrm>
            <a:off x="1820198" y="2190124"/>
            <a:ext cx="1001927" cy="851936"/>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Fresh Cargo Shipment Order Placed</a:t>
            </a:r>
          </a:p>
        </p:txBody>
      </p:sp>
      <p:sp>
        <p:nvSpPr>
          <p:cNvPr id="9" name="Rectangle 8">
            <a:extLst>
              <a:ext uri="{FF2B5EF4-FFF2-40B4-BE49-F238E27FC236}">
                <a16:creationId xmlns:a16="http://schemas.microsoft.com/office/drawing/2014/main" id="{13370367-078A-684C-A72E-BA13E2535129}"/>
              </a:ext>
            </a:extLst>
          </p:cNvPr>
          <p:cNvSpPr/>
          <p:nvPr/>
        </p:nvSpPr>
        <p:spPr>
          <a:xfrm>
            <a:off x="2523219" y="3722017"/>
            <a:ext cx="1001927" cy="851936"/>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New</a:t>
            </a:r>
          </a:p>
          <a:p>
            <a:pPr algn="ctr"/>
            <a:r>
              <a:rPr lang="en-US" sz="1067" dirty="0">
                <a:solidFill>
                  <a:schemeClr val="accent1">
                    <a:lumMod val="50000"/>
                  </a:schemeClr>
                </a:solidFill>
              </a:rPr>
              <a:t>shipment order created </a:t>
            </a:r>
          </a:p>
          <a:p>
            <a:pPr algn="ctr"/>
            <a:r>
              <a:rPr lang="en-US" sz="1067" dirty="0">
                <a:solidFill>
                  <a:schemeClr val="accent1">
                    <a:lumMod val="50000"/>
                  </a:schemeClr>
                </a:solidFill>
              </a:rPr>
              <a:t> </a:t>
            </a:r>
          </a:p>
        </p:txBody>
      </p:sp>
      <p:sp>
        <p:nvSpPr>
          <p:cNvPr id="10" name="Rectangle 9">
            <a:extLst>
              <a:ext uri="{FF2B5EF4-FFF2-40B4-BE49-F238E27FC236}">
                <a16:creationId xmlns:a16="http://schemas.microsoft.com/office/drawing/2014/main" id="{DB91DBB3-8D77-FF42-A692-BE79F08BD1D1}"/>
              </a:ext>
            </a:extLst>
          </p:cNvPr>
          <p:cNvSpPr/>
          <p:nvPr/>
        </p:nvSpPr>
        <p:spPr>
          <a:xfrm>
            <a:off x="4818399" y="3722889"/>
            <a:ext cx="905031" cy="824084"/>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Container Assigned  </a:t>
            </a:r>
          </a:p>
        </p:txBody>
      </p:sp>
      <p:sp>
        <p:nvSpPr>
          <p:cNvPr id="13" name="Rectangle 12">
            <a:extLst>
              <a:ext uri="{FF2B5EF4-FFF2-40B4-BE49-F238E27FC236}">
                <a16:creationId xmlns:a16="http://schemas.microsoft.com/office/drawing/2014/main" id="{D6A3732D-858C-B74C-ADED-EA6E3CB7D0EF}"/>
              </a:ext>
            </a:extLst>
          </p:cNvPr>
          <p:cNvSpPr/>
          <p:nvPr/>
        </p:nvSpPr>
        <p:spPr>
          <a:xfrm>
            <a:off x="3658062" y="3722889"/>
            <a:ext cx="1001927" cy="851935"/>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Voyage for shipment</a:t>
            </a:r>
          </a:p>
          <a:p>
            <a:pPr algn="ctr"/>
            <a:r>
              <a:rPr lang="en-US" sz="1067" dirty="0">
                <a:solidFill>
                  <a:schemeClr val="accent1">
                    <a:lumMod val="50000"/>
                  </a:schemeClr>
                </a:solidFill>
              </a:rPr>
              <a:t>selected </a:t>
            </a:r>
          </a:p>
        </p:txBody>
      </p:sp>
      <p:sp>
        <p:nvSpPr>
          <p:cNvPr id="16" name="Rectangle 15">
            <a:extLst>
              <a:ext uri="{FF2B5EF4-FFF2-40B4-BE49-F238E27FC236}">
                <a16:creationId xmlns:a16="http://schemas.microsoft.com/office/drawing/2014/main" id="{9E143729-F4D8-2A45-9B0E-219FA4393D22}"/>
              </a:ext>
            </a:extLst>
          </p:cNvPr>
          <p:cNvSpPr/>
          <p:nvPr/>
        </p:nvSpPr>
        <p:spPr>
          <a:xfrm>
            <a:off x="10599997" y="3695037"/>
            <a:ext cx="1355208" cy="851936"/>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Order Confirmed accepting business conditions and SLA</a:t>
            </a:r>
          </a:p>
        </p:txBody>
      </p:sp>
      <p:sp>
        <p:nvSpPr>
          <p:cNvPr id="22" name="Rectangle 21">
            <a:extLst>
              <a:ext uri="{FF2B5EF4-FFF2-40B4-BE49-F238E27FC236}">
                <a16:creationId xmlns:a16="http://schemas.microsoft.com/office/drawing/2014/main" id="{E801A67E-3786-5646-AAC0-3DAA7E623DFA}"/>
              </a:ext>
            </a:extLst>
          </p:cNvPr>
          <p:cNvSpPr/>
          <p:nvPr/>
        </p:nvSpPr>
        <p:spPr>
          <a:xfrm>
            <a:off x="8254948" y="2255209"/>
            <a:ext cx="1135977" cy="851936"/>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Order business conditions and SLA</a:t>
            </a:r>
          </a:p>
          <a:p>
            <a:pPr algn="ctr"/>
            <a:r>
              <a:rPr lang="en-US" sz="1067" dirty="0">
                <a:solidFill>
                  <a:schemeClr val="accent1">
                    <a:lumMod val="50000"/>
                  </a:schemeClr>
                </a:solidFill>
              </a:rPr>
              <a:t>Received</a:t>
            </a:r>
          </a:p>
        </p:txBody>
      </p:sp>
      <p:sp>
        <p:nvSpPr>
          <p:cNvPr id="23" name="Rounded Rectangle 22">
            <a:extLst>
              <a:ext uri="{FF2B5EF4-FFF2-40B4-BE49-F238E27FC236}">
                <a16:creationId xmlns:a16="http://schemas.microsoft.com/office/drawing/2014/main" id="{88972E8B-AD97-E846-8FE9-44C78FA39D32}"/>
              </a:ext>
            </a:extLst>
          </p:cNvPr>
          <p:cNvSpPr/>
          <p:nvPr/>
        </p:nvSpPr>
        <p:spPr>
          <a:xfrm>
            <a:off x="503071" y="1759276"/>
            <a:ext cx="1211338" cy="256545"/>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Manufacturer</a:t>
            </a:r>
          </a:p>
        </p:txBody>
      </p:sp>
      <p:sp>
        <p:nvSpPr>
          <p:cNvPr id="24" name="Rectangle 23">
            <a:extLst>
              <a:ext uri="{FF2B5EF4-FFF2-40B4-BE49-F238E27FC236}">
                <a16:creationId xmlns:a16="http://schemas.microsoft.com/office/drawing/2014/main" id="{860AB600-0204-FB49-87F5-D366133C77D8}"/>
              </a:ext>
            </a:extLst>
          </p:cNvPr>
          <p:cNvSpPr/>
          <p:nvPr/>
        </p:nvSpPr>
        <p:spPr>
          <a:xfrm>
            <a:off x="692607" y="2184201"/>
            <a:ext cx="928343" cy="851937"/>
          </a:xfrm>
          <a:prstGeom prst="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Shipment Order</a:t>
            </a:r>
          </a:p>
        </p:txBody>
      </p:sp>
      <p:sp>
        <p:nvSpPr>
          <p:cNvPr id="25" name="Rectangle 24">
            <a:extLst>
              <a:ext uri="{FF2B5EF4-FFF2-40B4-BE49-F238E27FC236}">
                <a16:creationId xmlns:a16="http://schemas.microsoft.com/office/drawing/2014/main" id="{68EF1230-4AFB-8D45-AEA8-18C30DF4BE89}"/>
              </a:ext>
            </a:extLst>
          </p:cNvPr>
          <p:cNvSpPr/>
          <p:nvPr/>
        </p:nvSpPr>
        <p:spPr>
          <a:xfrm>
            <a:off x="9540212" y="2255209"/>
            <a:ext cx="928343" cy="910612"/>
          </a:xfrm>
          <a:prstGeom prst="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Confirm Order</a:t>
            </a:r>
          </a:p>
        </p:txBody>
      </p:sp>
      <p:sp>
        <p:nvSpPr>
          <p:cNvPr id="26" name="Rectangle 25">
            <a:extLst>
              <a:ext uri="{FF2B5EF4-FFF2-40B4-BE49-F238E27FC236}">
                <a16:creationId xmlns:a16="http://schemas.microsoft.com/office/drawing/2014/main" id="{FC69CA96-DE2E-DF4D-9642-1F8E247040A3}"/>
              </a:ext>
            </a:extLst>
          </p:cNvPr>
          <p:cNvSpPr/>
          <p:nvPr/>
        </p:nvSpPr>
        <p:spPr>
          <a:xfrm>
            <a:off x="7165821" y="3429000"/>
            <a:ext cx="928343" cy="1027977"/>
          </a:xfrm>
          <a:prstGeom prst="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Define contract conditions and SLA</a:t>
            </a:r>
          </a:p>
        </p:txBody>
      </p:sp>
      <p:sp>
        <p:nvSpPr>
          <p:cNvPr id="27" name="Rounded Rectangle 26">
            <a:extLst>
              <a:ext uri="{FF2B5EF4-FFF2-40B4-BE49-F238E27FC236}">
                <a16:creationId xmlns:a16="http://schemas.microsoft.com/office/drawing/2014/main" id="{EE4ACF7C-96C8-8B4F-A42F-D6D83C3D9776}"/>
              </a:ext>
            </a:extLst>
          </p:cNvPr>
          <p:cNvSpPr/>
          <p:nvPr/>
        </p:nvSpPr>
        <p:spPr>
          <a:xfrm>
            <a:off x="6095999" y="3349232"/>
            <a:ext cx="1069821" cy="536305"/>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Inc Clerk</a:t>
            </a:r>
          </a:p>
        </p:txBody>
      </p:sp>
      <p:sp>
        <p:nvSpPr>
          <p:cNvPr id="28" name="Rectangle 27">
            <a:extLst>
              <a:ext uri="{FF2B5EF4-FFF2-40B4-BE49-F238E27FC236}">
                <a16:creationId xmlns:a16="http://schemas.microsoft.com/office/drawing/2014/main" id="{1AF82783-EFBC-2441-8FD6-E00EC1B56C77}"/>
              </a:ext>
            </a:extLst>
          </p:cNvPr>
          <p:cNvSpPr/>
          <p:nvPr/>
        </p:nvSpPr>
        <p:spPr>
          <a:xfrm>
            <a:off x="7134205" y="4556042"/>
            <a:ext cx="2534576"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placed, trigger adjust confirmation penalty clauses </a:t>
            </a:r>
          </a:p>
        </p:txBody>
      </p:sp>
      <p:sp>
        <p:nvSpPr>
          <p:cNvPr id="29" name="Rectangle 28">
            <a:extLst>
              <a:ext uri="{FF2B5EF4-FFF2-40B4-BE49-F238E27FC236}">
                <a16:creationId xmlns:a16="http://schemas.microsoft.com/office/drawing/2014/main" id="{CC87F7E7-78A4-1C44-961E-CFC0F160DCF0}"/>
              </a:ext>
            </a:extLst>
          </p:cNvPr>
          <p:cNvSpPr/>
          <p:nvPr/>
        </p:nvSpPr>
        <p:spPr>
          <a:xfrm>
            <a:off x="2523219" y="4674188"/>
            <a:ext cx="3062684" cy="9815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placed, reserve voyage and container</a:t>
            </a:r>
          </a:p>
        </p:txBody>
      </p:sp>
    </p:spTree>
    <p:extLst>
      <p:ext uri="{BB962C8B-B14F-4D97-AF65-F5344CB8AC3E}">
        <p14:creationId xmlns:p14="http://schemas.microsoft.com/office/powerpoint/2010/main" val="2090605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48</a:t>
            </a:fld>
            <a:endParaRPr lang="en-US"/>
          </a:p>
        </p:txBody>
      </p:sp>
      <p:sp>
        <p:nvSpPr>
          <p:cNvPr id="3" name="Freeform 2">
            <a:extLst>
              <a:ext uri="{FF2B5EF4-FFF2-40B4-BE49-F238E27FC236}">
                <a16:creationId xmlns:a16="http://schemas.microsoft.com/office/drawing/2014/main" id="{49AB875C-10FC-2641-ABC4-51383D9792B5}"/>
              </a:ext>
            </a:extLst>
          </p:cNvPr>
          <p:cNvSpPr/>
          <p:nvPr/>
        </p:nvSpPr>
        <p:spPr>
          <a:xfrm>
            <a:off x="318050" y="282828"/>
            <a:ext cx="11274183" cy="5498541"/>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 name="TextBox 3">
            <a:extLst>
              <a:ext uri="{FF2B5EF4-FFF2-40B4-BE49-F238E27FC236}">
                <a16:creationId xmlns:a16="http://schemas.microsoft.com/office/drawing/2014/main" id="{C5A8647C-0F18-F344-8609-AC56CC1154DB}"/>
              </a:ext>
            </a:extLst>
          </p:cNvPr>
          <p:cNvSpPr txBox="1"/>
          <p:nvPr/>
        </p:nvSpPr>
        <p:spPr>
          <a:xfrm>
            <a:off x="5429329" y="762596"/>
            <a:ext cx="3029997" cy="379656"/>
          </a:xfrm>
          <a:prstGeom prst="rect">
            <a:avLst/>
          </a:prstGeom>
          <a:noFill/>
        </p:spPr>
        <p:txBody>
          <a:bodyPr wrap="none" rtlCol="0">
            <a:spAutoFit/>
          </a:bodyPr>
          <a:lstStyle/>
          <a:p>
            <a:r>
              <a:rPr lang="en-US" sz="1867" dirty="0"/>
              <a:t>container-shipping Domain</a:t>
            </a:r>
          </a:p>
        </p:txBody>
      </p:sp>
      <p:sp>
        <p:nvSpPr>
          <p:cNvPr id="5" name="Freeform 4">
            <a:extLst>
              <a:ext uri="{FF2B5EF4-FFF2-40B4-BE49-F238E27FC236}">
                <a16:creationId xmlns:a16="http://schemas.microsoft.com/office/drawing/2014/main" id="{84F92809-0390-E241-86D7-B172F2993794}"/>
              </a:ext>
            </a:extLst>
          </p:cNvPr>
          <p:cNvSpPr/>
          <p:nvPr/>
        </p:nvSpPr>
        <p:spPr>
          <a:xfrm>
            <a:off x="1170083" y="2333564"/>
            <a:ext cx="3248901" cy="1188051"/>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6" name="TextBox 5">
            <a:extLst>
              <a:ext uri="{FF2B5EF4-FFF2-40B4-BE49-F238E27FC236}">
                <a16:creationId xmlns:a16="http://schemas.microsoft.com/office/drawing/2014/main" id="{6A6EDF67-19AC-2E42-BA18-DDE123D40BC7}"/>
              </a:ext>
            </a:extLst>
          </p:cNvPr>
          <p:cNvSpPr txBox="1"/>
          <p:nvPr/>
        </p:nvSpPr>
        <p:spPr>
          <a:xfrm>
            <a:off x="1545979" y="2772826"/>
            <a:ext cx="2650084" cy="338554"/>
          </a:xfrm>
          <a:prstGeom prst="rect">
            <a:avLst/>
          </a:prstGeom>
          <a:noFill/>
        </p:spPr>
        <p:txBody>
          <a:bodyPr wrap="none" rtlCol="0">
            <a:spAutoFit/>
          </a:bodyPr>
          <a:lstStyle/>
          <a:p>
            <a:r>
              <a:rPr lang="en-US" sz="1600" dirty="0"/>
              <a:t>Order subdomain (support)</a:t>
            </a:r>
          </a:p>
        </p:txBody>
      </p:sp>
      <p:sp>
        <p:nvSpPr>
          <p:cNvPr id="8" name="Freeform 7">
            <a:extLst>
              <a:ext uri="{FF2B5EF4-FFF2-40B4-BE49-F238E27FC236}">
                <a16:creationId xmlns:a16="http://schemas.microsoft.com/office/drawing/2014/main" id="{79BF872E-2EA1-8048-9920-2945243AC870}"/>
              </a:ext>
            </a:extLst>
          </p:cNvPr>
          <p:cNvSpPr/>
          <p:nvPr/>
        </p:nvSpPr>
        <p:spPr>
          <a:xfrm>
            <a:off x="4765143" y="1440609"/>
            <a:ext cx="2803964" cy="1160497"/>
          </a:xfrm>
          <a:custGeom>
            <a:avLst/>
            <a:gdLst>
              <a:gd name="connsiteX0" fmla="*/ 1400783 w 3949522"/>
              <a:gd name="connsiteY0" fmla="*/ 97277 h 3540869"/>
              <a:gd name="connsiteX1" fmla="*/ 1400783 w 3949522"/>
              <a:gd name="connsiteY1" fmla="*/ 97277 h 3540869"/>
              <a:gd name="connsiteX2" fmla="*/ 1245141 w 3949522"/>
              <a:gd name="connsiteY2" fmla="*/ 233464 h 3540869"/>
              <a:gd name="connsiteX3" fmla="*/ 1167319 w 3949522"/>
              <a:gd name="connsiteY3" fmla="*/ 291830 h 3540869"/>
              <a:gd name="connsiteX4" fmla="*/ 1050588 w 3949522"/>
              <a:gd name="connsiteY4" fmla="*/ 428018 h 3540869"/>
              <a:gd name="connsiteX5" fmla="*/ 972766 w 3949522"/>
              <a:gd name="connsiteY5" fmla="*/ 486383 h 3540869"/>
              <a:gd name="connsiteX6" fmla="*/ 875490 w 3949522"/>
              <a:gd name="connsiteY6" fmla="*/ 622571 h 3540869"/>
              <a:gd name="connsiteX7" fmla="*/ 817124 w 3949522"/>
              <a:gd name="connsiteY7" fmla="*/ 680937 h 3540869"/>
              <a:gd name="connsiteX8" fmla="*/ 778213 w 3949522"/>
              <a:gd name="connsiteY8" fmla="*/ 739303 h 3540869"/>
              <a:gd name="connsiteX9" fmla="*/ 719847 w 3949522"/>
              <a:gd name="connsiteY9" fmla="*/ 797669 h 3540869"/>
              <a:gd name="connsiteX10" fmla="*/ 642026 w 3949522"/>
              <a:gd name="connsiteY10" fmla="*/ 894945 h 3540869"/>
              <a:gd name="connsiteX11" fmla="*/ 466928 w 3949522"/>
              <a:gd name="connsiteY11" fmla="*/ 1070043 h 3540869"/>
              <a:gd name="connsiteX12" fmla="*/ 408562 w 3949522"/>
              <a:gd name="connsiteY12" fmla="*/ 1128409 h 3540869"/>
              <a:gd name="connsiteX13" fmla="*/ 369651 w 3949522"/>
              <a:gd name="connsiteY13" fmla="*/ 1186775 h 3540869"/>
              <a:gd name="connsiteX14" fmla="*/ 291830 w 3949522"/>
              <a:gd name="connsiteY14" fmla="*/ 1420239 h 3540869"/>
              <a:gd name="connsiteX15" fmla="*/ 252919 w 3949522"/>
              <a:gd name="connsiteY15" fmla="*/ 1536971 h 3540869"/>
              <a:gd name="connsiteX16" fmla="*/ 175098 w 3949522"/>
              <a:gd name="connsiteY16" fmla="*/ 1712069 h 3540869"/>
              <a:gd name="connsiteX17" fmla="*/ 136188 w 3949522"/>
              <a:gd name="connsiteY17" fmla="*/ 1906622 h 3540869"/>
              <a:gd name="connsiteX18" fmla="*/ 97277 w 3949522"/>
              <a:gd name="connsiteY18" fmla="*/ 2023354 h 3540869"/>
              <a:gd name="connsiteX19" fmla="*/ 77822 w 3949522"/>
              <a:gd name="connsiteY19" fmla="*/ 2081720 h 3540869"/>
              <a:gd name="connsiteX20" fmla="*/ 58366 w 3949522"/>
              <a:gd name="connsiteY20" fmla="*/ 2140086 h 3540869"/>
              <a:gd name="connsiteX21" fmla="*/ 19456 w 3949522"/>
              <a:gd name="connsiteY21" fmla="*/ 2315183 h 3540869"/>
              <a:gd name="connsiteX22" fmla="*/ 0 w 3949522"/>
              <a:gd name="connsiteY22" fmla="*/ 2373549 h 3540869"/>
              <a:gd name="connsiteX23" fmla="*/ 19456 w 3949522"/>
              <a:gd name="connsiteY23" fmla="*/ 2723745 h 3540869"/>
              <a:gd name="connsiteX24" fmla="*/ 38911 w 3949522"/>
              <a:gd name="connsiteY24" fmla="*/ 2782111 h 3540869"/>
              <a:gd name="connsiteX25" fmla="*/ 97277 w 3949522"/>
              <a:gd name="connsiteY25" fmla="*/ 2937754 h 3540869"/>
              <a:gd name="connsiteX26" fmla="*/ 116732 w 3949522"/>
              <a:gd name="connsiteY26" fmla="*/ 2996120 h 3540869"/>
              <a:gd name="connsiteX27" fmla="*/ 252919 w 3949522"/>
              <a:gd name="connsiteY27" fmla="*/ 3171218 h 3540869"/>
              <a:gd name="connsiteX28" fmla="*/ 291830 w 3949522"/>
              <a:gd name="connsiteY28" fmla="*/ 3229583 h 3540869"/>
              <a:gd name="connsiteX29" fmla="*/ 525294 w 3949522"/>
              <a:gd name="connsiteY29" fmla="*/ 3346315 h 3540869"/>
              <a:gd name="connsiteX30" fmla="*/ 642026 w 3949522"/>
              <a:gd name="connsiteY30" fmla="*/ 3385226 h 3540869"/>
              <a:gd name="connsiteX31" fmla="*/ 719847 w 3949522"/>
              <a:gd name="connsiteY31" fmla="*/ 3404681 h 3540869"/>
              <a:gd name="connsiteX32" fmla="*/ 856034 w 3949522"/>
              <a:gd name="connsiteY32" fmla="*/ 3443592 h 3540869"/>
              <a:gd name="connsiteX33" fmla="*/ 972766 w 3949522"/>
              <a:gd name="connsiteY33" fmla="*/ 3501958 h 3540869"/>
              <a:gd name="connsiteX34" fmla="*/ 1031132 w 3949522"/>
              <a:gd name="connsiteY34" fmla="*/ 3540869 h 3540869"/>
              <a:gd name="connsiteX35" fmla="*/ 1498060 w 3949522"/>
              <a:gd name="connsiteY35" fmla="*/ 3521413 h 3540869"/>
              <a:gd name="connsiteX36" fmla="*/ 1653702 w 3949522"/>
              <a:gd name="connsiteY36" fmla="*/ 3463047 h 3540869"/>
              <a:gd name="connsiteX37" fmla="*/ 1731524 w 3949522"/>
              <a:gd name="connsiteY37" fmla="*/ 3443592 h 3540869"/>
              <a:gd name="connsiteX38" fmla="*/ 1848256 w 3949522"/>
              <a:gd name="connsiteY38" fmla="*/ 3365771 h 3540869"/>
              <a:gd name="connsiteX39" fmla="*/ 1984443 w 3949522"/>
              <a:gd name="connsiteY39" fmla="*/ 3307405 h 3540869"/>
              <a:gd name="connsiteX40" fmla="*/ 2101175 w 3949522"/>
              <a:gd name="connsiteY40" fmla="*/ 3229583 h 3540869"/>
              <a:gd name="connsiteX41" fmla="*/ 2198451 w 3949522"/>
              <a:gd name="connsiteY41" fmla="*/ 3190673 h 3540869"/>
              <a:gd name="connsiteX42" fmla="*/ 2295728 w 3949522"/>
              <a:gd name="connsiteY42" fmla="*/ 3132307 h 3540869"/>
              <a:gd name="connsiteX43" fmla="*/ 2412460 w 3949522"/>
              <a:gd name="connsiteY43" fmla="*/ 3093396 h 3540869"/>
              <a:gd name="connsiteX44" fmla="*/ 2470826 w 3949522"/>
              <a:gd name="connsiteY44" fmla="*/ 3073941 h 3540869"/>
              <a:gd name="connsiteX45" fmla="*/ 2548647 w 3949522"/>
              <a:gd name="connsiteY45" fmla="*/ 3035030 h 3540869"/>
              <a:gd name="connsiteX46" fmla="*/ 2645924 w 3949522"/>
              <a:gd name="connsiteY46" fmla="*/ 2976664 h 3540869"/>
              <a:gd name="connsiteX47" fmla="*/ 2859932 w 3949522"/>
              <a:gd name="connsiteY47" fmla="*/ 2879388 h 3540869"/>
              <a:gd name="connsiteX48" fmla="*/ 3015575 w 3949522"/>
              <a:gd name="connsiteY48" fmla="*/ 2762656 h 3540869"/>
              <a:gd name="connsiteX49" fmla="*/ 3151762 w 3949522"/>
              <a:gd name="connsiteY49" fmla="*/ 2607013 h 3540869"/>
              <a:gd name="connsiteX50" fmla="*/ 3229583 w 3949522"/>
              <a:gd name="connsiteY50" fmla="*/ 2529192 h 3540869"/>
              <a:gd name="connsiteX51" fmla="*/ 3268494 w 3949522"/>
              <a:gd name="connsiteY51" fmla="*/ 2470826 h 3540869"/>
              <a:gd name="connsiteX52" fmla="*/ 3385226 w 3949522"/>
              <a:gd name="connsiteY52" fmla="*/ 2354094 h 3540869"/>
              <a:gd name="connsiteX53" fmla="*/ 3443592 w 3949522"/>
              <a:gd name="connsiteY53" fmla="*/ 2276273 h 3540869"/>
              <a:gd name="connsiteX54" fmla="*/ 3599234 w 3949522"/>
              <a:gd name="connsiteY54" fmla="*/ 2140086 h 3540869"/>
              <a:gd name="connsiteX55" fmla="*/ 3638145 w 3949522"/>
              <a:gd name="connsiteY55" fmla="*/ 2081720 h 3540869"/>
              <a:gd name="connsiteX56" fmla="*/ 3696511 w 3949522"/>
              <a:gd name="connsiteY56" fmla="*/ 2023354 h 3540869"/>
              <a:gd name="connsiteX57" fmla="*/ 3735422 w 3949522"/>
              <a:gd name="connsiteY57" fmla="*/ 1964988 h 3540869"/>
              <a:gd name="connsiteX58" fmla="*/ 3852153 w 3949522"/>
              <a:gd name="connsiteY58" fmla="*/ 1887166 h 3540869"/>
              <a:gd name="connsiteX59" fmla="*/ 3910519 w 3949522"/>
              <a:gd name="connsiteY59" fmla="*/ 1848256 h 3540869"/>
              <a:gd name="connsiteX60" fmla="*/ 3949430 w 3949522"/>
              <a:gd name="connsiteY60" fmla="*/ 1789890 h 3540869"/>
              <a:gd name="connsiteX61" fmla="*/ 3910519 w 3949522"/>
              <a:gd name="connsiteY61" fmla="*/ 1459149 h 3540869"/>
              <a:gd name="connsiteX62" fmla="*/ 3871609 w 3949522"/>
              <a:gd name="connsiteY62" fmla="*/ 1400783 h 3540869"/>
              <a:gd name="connsiteX63" fmla="*/ 3832698 w 3949522"/>
              <a:gd name="connsiteY63" fmla="*/ 1284052 h 3540869"/>
              <a:gd name="connsiteX64" fmla="*/ 3793788 w 3949522"/>
              <a:gd name="connsiteY64" fmla="*/ 1167320 h 3540869"/>
              <a:gd name="connsiteX65" fmla="*/ 3774332 w 3949522"/>
              <a:gd name="connsiteY65" fmla="*/ 1108954 h 3540869"/>
              <a:gd name="connsiteX66" fmla="*/ 3735422 w 3949522"/>
              <a:gd name="connsiteY66" fmla="*/ 953311 h 3540869"/>
              <a:gd name="connsiteX67" fmla="*/ 3677056 w 3949522"/>
              <a:gd name="connsiteY67" fmla="*/ 758758 h 3540869"/>
              <a:gd name="connsiteX68" fmla="*/ 3657600 w 3949522"/>
              <a:gd name="connsiteY68" fmla="*/ 700392 h 3540869"/>
              <a:gd name="connsiteX69" fmla="*/ 3560324 w 3949522"/>
              <a:gd name="connsiteY69" fmla="*/ 583660 h 3540869"/>
              <a:gd name="connsiteX70" fmla="*/ 3424136 w 3949522"/>
              <a:gd name="connsiteY70" fmla="*/ 428018 h 3540869"/>
              <a:gd name="connsiteX71" fmla="*/ 3268494 w 3949522"/>
              <a:gd name="connsiteY71" fmla="*/ 291830 h 3540869"/>
              <a:gd name="connsiteX72" fmla="*/ 3210128 w 3949522"/>
              <a:gd name="connsiteY72" fmla="*/ 252920 h 3540869"/>
              <a:gd name="connsiteX73" fmla="*/ 3151762 w 3949522"/>
              <a:gd name="connsiteY73" fmla="*/ 214009 h 3540869"/>
              <a:gd name="connsiteX74" fmla="*/ 3093396 w 3949522"/>
              <a:gd name="connsiteY74" fmla="*/ 194554 h 3540869"/>
              <a:gd name="connsiteX75" fmla="*/ 2937753 w 3949522"/>
              <a:gd name="connsiteY75" fmla="*/ 116732 h 3540869"/>
              <a:gd name="connsiteX76" fmla="*/ 2879388 w 3949522"/>
              <a:gd name="connsiteY76" fmla="*/ 77822 h 3540869"/>
              <a:gd name="connsiteX77" fmla="*/ 2782111 w 3949522"/>
              <a:gd name="connsiteY77" fmla="*/ 58366 h 3540869"/>
              <a:gd name="connsiteX78" fmla="*/ 2568102 w 3949522"/>
              <a:gd name="connsiteY78" fmla="*/ 0 h 3540869"/>
              <a:gd name="connsiteX79" fmla="*/ 1517515 w 3949522"/>
              <a:gd name="connsiteY79" fmla="*/ 38911 h 3540869"/>
              <a:gd name="connsiteX80" fmla="*/ 1459149 w 3949522"/>
              <a:gd name="connsiteY80" fmla="*/ 58366 h 3540869"/>
              <a:gd name="connsiteX81" fmla="*/ 1400783 w 3949522"/>
              <a:gd name="connsiteY81" fmla="*/ 97277 h 354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949522" h="3540869">
                <a:moveTo>
                  <a:pt x="1400783" y="97277"/>
                </a:moveTo>
                <a:lnTo>
                  <a:pt x="1400783" y="97277"/>
                </a:lnTo>
                <a:cubicBezTo>
                  <a:pt x="1348902" y="142673"/>
                  <a:pt x="1298100" y="189331"/>
                  <a:pt x="1245141" y="233464"/>
                </a:cubicBezTo>
                <a:cubicBezTo>
                  <a:pt x="1220231" y="254222"/>
                  <a:pt x="1191939" y="270728"/>
                  <a:pt x="1167319" y="291830"/>
                </a:cubicBezTo>
                <a:cubicBezTo>
                  <a:pt x="1019067" y="418903"/>
                  <a:pt x="1204372" y="274234"/>
                  <a:pt x="1050588" y="428018"/>
                </a:cubicBezTo>
                <a:cubicBezTo>
                  <a:pt x="1027660" y="450946"/>
                  <a:pt x="995694" y="463455"/>
                  <a:pt x="972766" y="486383"/>
                </a:cubicBezTo>
                <a:cubicBezTo>
                  <a:pt x="902676" y="556472"/>
                  <a:pt x="930724" y="556290"/>
                  <a:pt x="875490" y="622571"/>
                </a:cubicBezTo>
                <a:cubicBezTo>
                  <a:pt x="857876" y="643708"/>
                  <a:pt x="834738" y="659800"/>
                  <a:pt x="817124" y="680937"/>
                </a:cubicBezTo>
                <a:cubicBezTo>
                  <a:pt x="802155" y="698900"/>
                  <a:pt x="793182" y="721340"/>
                  <a:pt x="778213" y="739303"/>
                </a:cubicBezTo>
                <a:cubicBezTo>
                  <a:pt x="760599" y="760440"/>
                  <a:pt x="737965" y="776963"/>
                  <a:pt x="719847" y="797669"/>
                </a:cubicBezTo>
                <a:cubicBezTo>
                  <a:pt x="692503" y="828920"/>
                  <a:pt x="669959" y="864219"/>
                  <a:pt x="642026" y="894945"/>
                </a:cubicBezTo>
                <a:lnTo>
                  <a:pt x="466928" y="1070043"/>
                </a:lnTo>
                <a:cubicBezTo>
                  <a:pt x="447473" y="1089498"/>
                  <a:pt x="423824" y="1105516"/>
                  <a:pt x="408562" y="1128409"/>
                </a:cubicBezTo>
                <a:lnTo>
                  <a:pt x="369651" y="1186775"/>
                </a:lnTo>
                <a:lnTo>
                  <a:pt x="291830" y="1420239"/>
                </a:lnTo>
                <a:cubicBezTo>
                  <a:pt x="291828" y="1420244"/>
                  <a:pt x="252922" y="1536967"/>
                  <a:pt x="252919" y="1536971"/>
                </a:cubicBezTo>
                <a:cubicBezTo>
                  <a:pt x="208857" y="1603065"/>
                  <a:pt x="190532" y="1619462"/>
                  <a:pt x="175098" y="1712069"/>
                </a:cubicBezTo>
                <a:cubicBezTo>
                  <a:pt x="161952" y="1790944"/>
                  <a:pt x="157954" y="1834069"/>
                  <a:pt x="136188" y="1906622"/>
                </a:cubicBezTo>
                <a:cubicBezTo>
                  <a:pt x="124402" y="1945908"/>
                  <a:pt x="110247" y="1984443"/>
                  <a:pt x="97277" y="2023354"/>
                </a:cubicBezTo>
                <a:lnTo>
                  <a:pt x="77822" y="2081720"/>
                </a:lnTo>
                <a:cubicBezTo>
                  <a:pt x="71337" y="2101175"/>
                  <a:pt x="62388" y="2119976"/>
                  <a:pt x="58366" y="2140086"/>
                </a:cubicBezTo>
                <a:cubicBezTo>
                  <a:pt x="44995" y="2206944"/>
                  <a:pt x="37772" y="2251079"/>
                  <a:pt x="19456" y="2315183"/>
                </a:cubicBezTo>
                <a:cubicBezTo>
                  <a:pt x="13822" y="2334902"/>
                  <a:pt x="6485" y="2354094"/>
                  <a:pt x="0" y="2373549"/>
                </a:cubicBezTo>
                <a:cubicBezTo>
                  <a:pt x="6485" y="2490281"/>
                  <a:pt x="8372" y="2607360"/>
                  <a:pt x="19456" y="2723745"/>
                </a:cubicBezTo>
                <a:cubicBezTo>
                  <a:pt x="21400" y="2744160"/>
                  <a:pt x="33277" y="2762392"/>
                  <a:pt x="38911" y="2782111"/>
                </a:cubicBezTo>
                <a:cubicBezTo>
                  <a:pt x="90152" y="2961456"/>
                  <a:pt x="19561" y="2756416"/>
                  <a:pt x="97277" y="2937754"/>
                </a:cubicBezTo>
                <a:cubicBezTo>
                  <a:pt x="105355" y="2956604"/>
                  <a:pt x="106773" y="2978193"/>
                  <a:pt x="116732" y="2996120"/>
                </a:cubicBezTo>
                <a:cubicBezTo>
                  <a:pt x="215071" y="3173131"/>
                  <a:pt x="158393" y="3057788"/>
                  <a:pt x="252919" y="3171218"/>
                </a:cubicBezTo>
                <a:cubicBezTo>
                  <a:pt x="267888" y="3189181"/>
                  <a:pt x="274233" y="3214186"/>
                  <a:pt x="291830" y="3229583"/>
                </a:cubicBezTo>
                <a:cubicBezTo>
                  <a:pt x="384670" y="3310818"/>
                  <a:pt x="415082" y="3309578"/>
                  <a:pt x="525294" y="3346315"/>
                </a:cubicBezTo>
                <a:lnTo>
                  <a:pt x="642026" y="3385226"/>
                </a:lnTo>
                <a:cubicBezTo>
                  <a:pt x="667966" y="3391711"/>
                  <a:pt x="694137" y="3397335"/>
                  <a:pt x="719847" y="3404681"/>
                </a:cubicBezTo>
                <a:cubicBezTo>
                  <a:pt x="915222" y="3460503"/>
                  <a:pt x="612754" y="3382773"/>
                  <a:pt x="856034" y="3443592"/>
                </a:cubicBezTo>
                <a:cubicBezTo>
                  <a:pt x="1023303" y="3555106"/>
                  <a:pt x="811669" y="3421409"/>
                  <a:pt x="972766" y="3501958"/>
                </a:cubicBezTo>
                <a:cubicBezTo>
                  <a:pt x="993680" y="3512415"/>
                  <a:pt x="1011677" y="3527899"/>
                  <a:pt x="1031132" y="3540869"/>
                </a:cubicBezTo>
                <a:cubicBezTo>
                  <a:pt x="1186775" y="3534384"/>
                  <a:pt x="1342678" y="3532512"/>
                  <a:pt x="1498060" y="3521413"/>
                </a:cubicBezTo>
                <a:cubicBezTo>
                  <a:pt x="1580315" y="3515538"/>
                  <a:pt x="1577674" y="3491557"/>
                  <a:pt x="1653702" y="3463047"/>
                </a:cubicBezTo>
                <a:cubicBezTo>
                  <a:pt x="1678739" y="3453658"/>
                  <a:pt x="1705583" y="3450077"/>
                  <a:pt x="1731524" y="3443592"/>
                </a:cubicBezTo>
                <a:cubicBezTo>
                  <a:pt x="1770435" y="3417652"/>
                  <a:pt x="1803891" y="3380560"/>
                  <a:pt x="1848256" y="3365771"/>
                </a:cubicBezTo>
                <a:cubicBezTo>
                  <a:pt x="1908633" y="3345645"/>
                  <a:pt x="1924345" y="3343464"/>
                  <a:pt x="1984443" y="3307405"/>
                </a:cubicBezTo>
                <a:cubicBezTo>
                  <a:pt x="2024544" y="3283345"/>
                  <a:pt x="2057755" y="3246951"/>
                  <a:pt x="2101175" y="3229583"/>
                </a:cubicBezTo>
                <a:cubicBezTo>
                  <a:pt x="2133600" y="3216613"/>
                  <a:pt x="2167215" y="3206291"/>
                  <a:pt x="2198451" y="3190673"/>
                </a:cubicBezTo>
                <a:cubicBezTo>
                  <a:pt x="2232273" y="3173762"/>
                  <a:pt x="2261303" y="3147955"/>
                  <a:pt x="2295728" y="3132307"/>
                </a:cubicBezTo>
                <a:cubicBezTo>
                  <a:pt x="2333067" y="3115335"/>
                  <a:pt x="2373549" y="3106366"/>
                  <a:pt x="2412460" y="3093396"/>
                </a:cubicBezTo>
                <a:cubicBezTo>
                  <a:pt x="2431915" y="3086911"/>
                  <a:pt x="2452483" y="3083112"/>
                  <a:pt x="2470826" y="3073941"/>
                </a:cubicBezTo>
                <a:cubicBezTo>
                  <a:pt x="2496766" y="3060971"/>
                  <a:pt x="2523294" y="3049115"/>
                  <a:pt x="2548647" y="3035030"/>
                </a:cubicBezTo>
                <a:cubicBezTo>
                  <a:pt x="2581703" y="3016666"/>
                  <a:pt x="2612102" y="2993575"/>
                  <a:pt x="2645924" y="2976664"/>
                </a:cubicBezTo>
                <a:cubicBezTo>
                  <a:pt x="2773402" y="2912925"/>
                  <a:pt x="2646111" y="3039753"/>
                  <a:pt x="2859932" y="2879388"/>
                </a:cubicBezTo>
                <a:cubicBezTo>
                  <a:pt x="2911813" y="2840477"/>
                  <a:pt x="2969718" y="2808513"/>
                  <a:pt x="3015575" y="2762656"/>
                </a:cubicBezTo>
                <a:cubicBezTo>
                  <a:pt x="3237571" y="2540660"/>
                  <a:pt x="2964216" y="2821352"/>
                  <a:pt x="3151762" y="2607013"/>
                </a:cubicBezTo>
                <a:cubicBezTo>
                  <a:pt x="3175919" y="2579405"/>
                  <a:pt x="3205709" y="2557045"/>
                  <a:pt x="3229583" y="2529192"/>
                </a:cubicBezTo>
                <a:cubicBezTo>
                  <a:pt x="3244800" y="2511439"/>
                  <a:pt x="3252960" y="2488302"/>
                  <a:pt x="3268494" y="2470826"/>
                </a:cubicBezTo>
                <a:cubicBezTo>
                  <a:pt x="3305053" y="2429698"/>
                  <a:pt x="3352209" y="2398116"/>
                  <a:pt x="3385226" y="2354094"/>
                </a:cubicBezTo>
                <a:cubicBezTo>
                  <a:pt x="3404681" y="2328154"/>
                  <a:pt x="3422240" y="2300676"/>
                  <a:pt x="3443592" y="2276273"/>
                </a:cubicBezTo>
                <a:cubicBezTo>
                  <a:pt x="3655776" y="2033777"/>
                  <a:pt x="3393569" y="2345751"/>
                  <a:pt x="3599234" y="2140086"/>
                </a:cubicBezTo>
                <a:cubicBezTo>
                  <a:pt x="3615768" y="2123552"/>
                  <a:pt x="3623176" y="2099683"/>
                  <a:pt x="3638145" y="2081720"/>
                </a:cubicBezTo>
                <a:cubicBezTo>
                  <a:pt x="3655759" y="2060583"/>
                  <a:pt x="3678897" y="2044491"/>
                  <a:pt x="3696511" y="2023354"/>
                </a:cubicBezTo>
                <a:cubicBezTo>
                  <a:pt x="3711480" y="2005391"/>
                  <a:pt x="3717825" y="1980386"/>
                  <a:pt x="3735422" y="1964988"/>
                </a:cubicBezTo>
                <a:cubicBezTo>
                  <a:pt x="3770616" y="1934193"/>
                  <a:pt x="3813243" y="1913106"/>
                  <a:pt x="3852153" y="1887166"/>
                </a:cubicBezTo>
                <a:lnTo>
                  <a:pt x="3910519" y="1848256"/>
                </a:lnTo>
                <a:cubicBezTo>
                  <a:pt x="3923489" y="1828801"/>
                  <a:pt x="3947971" y="1813227"/>
                  <a:pt x="3949430" y="1789890"/>
                </a:cubicBezTo>
                <a:cubicBezTo>
                  <a:pt x="3950455" y="1773495"/>
                  <a:pt x="3943358" y="1535775"/>
                  <a:pt x="3910519" y="1459149"/>
                </a:cubicBezTo>
                <a:cubicBezTo>
                  <a:pt x="3901308" y="1437657"/>
                  <a:pt x="3881105" y="1422150"/>
                  <a:pt x="3871609" y="1400783"/>
                </a:cubicBezTo>
                <a:cubicBezTo>
                  <a:pt x="3854951" y="1363303"/>
                  <a:pt x="3845668" y="1322962"/>
                  <a:pt x="3832698" y="1284052"/>
                </a:cubicBezTo>
                <a:lnTo>
                  <a:pt x="3793788" y="1167320"/>
                </a:lnTo>
                <a:cubicBezTo>
                  <a:pt x="3787303" y="1147865"/>
                  <a:pt x="3778354" y="1129064"/>
                  <a:pt x="3774332" y="1108954"/>
                </a:cubicBezTo>
                <a:cubicBezTo>
                  <a:pt x="3734782" y="911202"/>
                  <a:pt x="3775302" y="1092888"/>
                  <a:pt x="3735422" y="953311"/>
                </a:cubicBezTo>
                <a:cubicBezTo>
                  <a:pt x="3676622" y="747512"/>
                  <a:pt x="3769513" y="1036130"/>
                  <a:pt x="3677056" y="758758"/>
                </a:cubicBezTo>
                <a:cubicBezTo>
                  <a:pt x="3670571" y="739303"/>
                  <a:pt x="3668976" y="717456"/>
                  <a:pt x="3657600" y="700392"/>
                </a:cubicBezTo>
                <a:cubicBezTo>
                  <a:pt x="3518573" y="491848"/>
                  <a:pt x="3735073" y="808336"/>
                  <a:pt x="3560324" y="583660"/>
                </a:cubicBezTo>
                <a:cubicBezTo>
                  <a:pt x="3438105" y="426522"/>
                  <a:pt x="3537126" y="503344"/>
                  <a:pt x="3424136" y="428018"/>
                </a:cubicBezTo>
                <a:cubicBezTo>
                  <a:pt x="3359286" y="330742"/>
                  <a:pt x="3404680" y="382621"/>
                  <a:pt x="3268494" y="291830"/>
                </a:cubicBezTo>
                <a:lnTo>
                  <a:pt x="3210128" y="252920"/>
                </a:lnTo>
                <a:cubicBezTo>
                  <a:pt x="3190673" y="239950"/>
                  <a:pt x="3173945" y="221403"/>
                  <a:pt x="3151762" y="214009"/>
                </a:cubicBezTo>
                <a:lnTo>
                  <a:pt x="3093396" y="194554"/>
                </a:lnTo>
                <a:cubicBezTo>
                  <a:pt x="2920565" y="64930"/>
                  <a:pt x="3107741" y="189584"/>
                  <a:pt x="2937753" y="116732"/>
                </a:cubicBezTo>
                <a:cubicBezTo>
                  <a:pt x="2916262" y="107521"/>
                  <a:pt x="2901281" y="86032"/>
                  <a:pt x="2879388" y="77822"/>
                </a:cubicBezTo>
                <a:cubicBezTo>
                  <a:pt x="2848426" y="66211"/>
                  <a:pt x="2814332" y="65802"/>
                  <a:pt x="2782111" y="58366"/>
                </a:cubicBezTo>
                <a:cubicBezTo>
                  <a:pt x="2639475" y="25450"/>
                  <a:pt x="2664584" y="32162"/>
                  <a:pt x="2568102" y="0"/>
                </a:cubicBezTo>
                <a:cubicBezTo>
                  <a:pt x="2464671" y="2523"/>
                  <a:pt x="1788037" y="5096"/>
                  <a:pt x="1517515" y="38911"/>
                </a:cubicBezTo>
                <a:cubicBezTo>
                  <a:pt x="1497166" y="41455"/>
                  <a:pt x="1478604" y="51881"/>
                  <a:pt x="1459149" y="58366"/>
                </a:cubicBezTo>
                <a:cubicBezTo>
                  <a:pt x="1415152" y="124363"/>
                  <a:pt x="1410511" y="90792"/>
                  <a:pt x="1400783" y="97277"/>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extBox 8">
            <a:extLst>
              <a:ext uri="{FF2B5EF4-FFF2-40B4-BE49-F238E27FC236}">
                <a16:creationId xmlns:a16="http://schemas.microsoft.com/office/drawing/2014/main" id="{82D96588-7100-3F4E-8E14-19142BD39C3C}"/>
              </a:ext>
            </a:extLst>
          </p:cNvPr>
          <p:cNvSpPr txBox="1"/>
          <p:nvPr/>
        </p:nvSpPr>
        <p:spPr>
          <a:xfrm>
            <a:off x="5207529" y="1780738"/>
            <a:ext cx="1838965" cy="584775"/>
          </a:xfrm>
          <a:prstGeom prst="rect">
            <a:avLst/>
          </a:prstGeom>
          <a:noFill/>
        </p:spPr>
        <p:txBody>
          <a:bodyPr wrap="none" rtlCol="0">
            <a:spAutoFit/>
          </a:bodyPr>
          <a:lstStyle/>
          <a:p>
            <a:r>
              <a:rPr lang="en-US" sz="1600" dirty="0"/>
              <a:t>Reefer Container </a:t>
            </a:r>
          </a:p>
          <a:p>
            <a:r>
              <a:rPr lang="en-US" sz="1600" dirty="0"/>
              <a:t> subdomain (core)</a:t>
            </a:r>
          </a:p>
        </p:txBody>
      </p:sp>
      <p:sp>
        <p:nvSpPr>
          <p:cNvPr id="12" name="Freeform 11">
            <a:extLst>
              <a:ext uri="{FF2B5EF4-FFF2-40B4-BE49-F238E27FC236}">
                <a16:creationId xmlns:a16="http://schemas.microsoft.com/office/drawing/2014/main" id="{AE9BBE00-EBB9-2F4F-8D55-F0F2278BFC34}"/>
              </a:ext>
            </a:extLst>
          </p:cNvPr>
          <p:cNvSpPr/>
          <p:nvPr/>
        </p:nvSpPr>
        <p:spPr>
          <a:xfrm>
            <a:off x="5035827" y="4187687"/>
            <a:ext cx="3304208" cy="1219200"/>
          </a:xfrm>
          <a:custGeom>
            <a:avLst/>
            <a:gdLst>
              <a:gd name="connsiteX0" fmla="*/ 304800 w 2478156"/>
              <a:gd name="connsiteY0" fmla="*/ 66261 h 914400"/>
              <a:gd name="connsiteX1" fmla="*/ 304800 w 2478156"/>
              <a:gd name="connsiteY1" fmla="*/ 66261 h 914400"/>
              <a:gd name="connsiteX2" fmla="*/ 198782 w 2478156"/>
              <a:gd name="connsiteY2" fmla="*/ 145774 h 914400"/>
              <a:gd name="connsiteX3" fmla="*/ 145773 w 2478156"/>
              <a:gd name="connsiteY3" fmla="*/ 198783 h 914400"/>
              <a:gd name="connsiteX4" fmla="*/ 79513 w 2478156"/>
              <a:gd name="connsiteY4" fmla="*/ 251792 h 914400"/>
              <a:gd name="connsiteX5" fmla="*/ 66260 w 2478156"/>
              <a:gd name="connsiteY5" fmla="*/ 318052 h 914400"/>
              <a:gd name="connsiteX6" fmla="*/ 0 w 2478156"/>
              <a:gd name="connsiteY6" fmla="*/ 649357 h 914400"/>
              <a:gd name="connsiteX7" fmla="*/ 212034 w 2478156"/>
              <a:gd name="connsiteY7" fmla="*/ 874644 h 914400"/>
              <a:gd name="connsiteX8" fmla="*/ 662608 w 2478156"/>
              <a:gd name="connsiteY8" fmla="*/ 914400 h 914400"/>
              <a:gd name="connsiteX9" fmla="*/ 1815547 w 2478156"/>
              <a:gd name="connsiteY9" fmla="*/ 834887 h 914400"/>
              <a:gd name="connsiteX10" fmla="*/ 2345634 w 2478156"/>
              <a:gd name="connsiteY10" fmla="*/ 781878 h 914400"/>
              <a:gd name="connsiteX11" fmla="*/ 2478156 w 2478156"/>
              <a:gd name="connsiteY11" fmla="*/ 556592 h 914400"/>
              <a:gd name="connsiteX12" fmla="*/ 2305878 w 2478156"/>
              <a:gd name="connsiteY12" fmla="*/ 304800 h 914400"/>
              <a:gd name="connsiteX13" fmla="*/ 1987826 w 2478156"/>
              <a:gd name="connsiteY13" fmla="*/ 159026 h 914400"/>
              <a:gd name="connsiteX14" fmla="*/ 1643269 w 2478156"/>
              <a:gd name="connsiteY14" fmla="*/ 53009 h 914400"/>
              <a:gd name="connsiteX15" fmla="*/ 1245704 w 2478156"/>
              <a:gd name="connsiteY15" fmla="*/ 39757 h 914400"/>
              <a:gd name="connsiteX16" fmla="*/ 914400 w 2478156"/>
              <a:gd name="connsiteY16" fmla="*/ 0 h 914400"/>
              <a:gd name="connsiteX17" fmla="*/ 649356 w 2478156"/>
              <a:gd name="connsiteY17" fmla="*/ 26505 h 914400"/>
              <a:gd name="connsiteX18" fmla="*/ 304800 w 2478156"/>
              <a:gd name="connsiteY18" fmla="*/ 662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156" h="914400">
                <a:moveTo>
                  <a:pt x="304800" y="66261"/>
                </a:moveTo>
                <a:lnTo>
                  <a:pt x="304800" y="66261"/>
                </a:lnTo>
                <a:cubicBezTo>
                  <a:pt x="269461" y="92765"/>
                  <a:pt x="232718" y="117495"/>
                  <a:pt x="198782" y="145774"/>
                </a:cubicBezTo>
                <a:cubicBezTo>
                  <a:pt x="179585" y="161771"/>
                  <a:pt x="164746" y="182521"/>
                  <a:pt x="145773" y="198783"/>
                </a:cubicBezTo>
                <a:cubicBezTo>
                  <a:pt x="28768" y="299073"/>
                  <a:pt x="169723" y="161578"/>
                  <a:pt x="79513" y="251792"/>
                </a:cubicBezTo>
                <a:cubicBezTo>
                  <a:pt x="63466" y="299929"/>
                  <a:pt x="66260" y="277579"/>
                  <a:pt x="66260" y="318052"/>
                </a:cubicBezTo>
                <a:lnTo>
                  <a:pt x="0" y="649357"/>
                </a:lnTo>
                <a:lnTo>
                  <a:pt x="212034" y="874644"/>
                </a:lnTo>
                <a:lnTo>
                  <a:pt x="662608" y="914400"/>
                </a:lnTo>
                <a:lnTo>
                  <a:pt x="1815547" y="834887"/>
                </a:lnTo>
                <a:lnTo>
                  <a:pt x="2345634" y="781878"/>
                </a:lnTo>
                <a:lnTo>
                  <a:pt x="2478156" y="556592"/>
                </a:lnTo>
                <a:lnTo>
                  <a:pt x="2305878" y="304800"/>
                </a:lnTo>
                <a:lnTo>
                  <a:pt x="1987826" y="159026"/>
                </a:lnTo>
                <a:lnTo>
                  <a:pt x="1643269" y="53009"/>
                </a:lnTo>
                <a:lnTo>
                  <a:pt x="1245704" y="39757"/>
                </a:lnTo>
                <a:lnTo>
                  <a:pt x="914400" y="0"/>
                </a:lnTo>
                <a:lnTo>
                  <a:pt x="649356" y="26505"/>
                </a:lnTo>
                <a:lnTo>
                  <a:pt x="304800" y="66261"/>
                </a:ln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endParaRPr lang="en-US" sz="1333" dirty="0">
              <a:solidFill>
                <a:prstClr val="white"/>
              </a:solidFill>
              <a:latin typeface="Arial"/>
            </a:endParaRPr>
          </a:p>
        </p:txBody>
      </p:sp>
      <p:sp>
        <p:nvSpPr>
          <p:cNvPr id="13" name="TextBox 12">
            <a:extLst>
              <a:ext uri="{FF2B5EF4-FFF2-40B4-BE49-F238E27FC236}">
                <a16:creationId xmlns:a16="http://schemas.microsoft.com/office/drawing/2014/main" id="{9785D5B5-1070-BA43-ADB5-7A3AC028C7AC}"/>
              </a:ext>
            </a:extLst>
          </p:cNvPr>
          <p:cNvSpPr txBox="1"/>
          <p:nvPr/>
        </p:nvSpPr>
        <p:spPr>
          <a:xfrm>
            <a:off x="5366010" y="4585619"/>
            <a:ext cx="2969083" cy="338554"/>
          </a:xfrm>
          <a:prstGeom prst="rect">
            <a:avLst/>
          </a:prstGeom>
          <a:noFill/>
        </p:spPr>
        <p:txBody>
          <a:bodyPr wrap="none" rtlCol="0">
            <a:spAutoFit/>
          </a:bodyPr>
          <a:lstStyle/>
          <a:p>
            <a:r>
              <a:rPr lang="en-US" sz="1600" dirty="0"/>
              <a:t>Inventory subdomain (support)</a:t>
            </a:r>
          </a:p>
        </p:txBody>
      </p:sp>
      <p:sp>
        <p:nvSpPr>
          <p:cNvPr id="15" name="Freeform 14">
            <a:extLst>
              <a:ext uri="{FF2B5EF4-FFF2-40B4-BE49-F238E27FC236}">
                <a16:creationId xmlns:a16="http://schemas.microsoft.com/office/drawing/2014/main" id="{D7B9623A-A792-DF46-B717-437C52E7542C}"/>
              </a:ext>
            </a:extLst>
          </p:cNvPr>
          <p:cNvSpPr/>
          <p:nvPr/>
        </p:nvSpPr>
        <p:spPr>
          <a:xfrm>
            <a:off x="7872851" y="1718251"/>
            <a:ext cx="2773172" cy="1067495"/>
          </a:xfrm>
          <a:custGeom>
            <a:avLst/>
            <a:gdLst>
              <a:gd name="connsiteX0" fmla="*/ 132521 w 2346014"/>
              <a:gd name="connsiteY0" fmla="*/ 331304 h 1113406"/>
              <a:gd name="connsiteX1" fmla="*/ 0 w 2346014"/>
              <a:gd name="connsiteY1" fmla="*/ 675861 h 1113406"/>
              <a:gd name="connsiteX2" fmla="*/ 92765 w 2346014"/>
              <a:gd name="connsiteY2" fmla="*/ 755374 h 1113406"/>
              <a:gd name="connsiteX3" fmla="*/ 132521 w 2346014"/>
              <a:gd name="connsiteY3" fmla="*/ 795130 h 1113406"/>
              <a:gd name="connsiteX4" fmla="*/ 357808 w 2346014"/>
              <a:gd name="connsiteY4" fmla="*/ 980661 h 1113406"/>
              <a:gd name="connsiteX5" fmla="*/ 715617 w 2346014"/>
              <a:gd name="connsiteY5" fmla="*/ 1099930 h 1113406"/>
              <a:gd name="connsiteX6" fmla="*/ 1444487 w 2346014"/>
              <a:gd name="connsiteY6" fmla="*/ 1099930 h 1113406"/>
              <a:gd name="connsiteX7" fmla="*/ 1524000 w 2346014"/>
              <a:gd name="connsiteY7" fmla="*/ 1073426 h 1113406"/>
              <a:gd name="connsiteX8" fmla="*/ 1577008 w 2346014"/>
              <a:gd name="connsiteY8" fmla="*/ 1060174 h 1113406"/>
              <a:gd name="connsiteX9" fmla="*/ 1616765 w 2346014"/>
              <a:gd name="connsiteY9" fmla="*/ 1046921 h 1113406"/>
              <a:gd name="connsiteX10" fmla="*/ 1722782 w 2346014"/>
              <a:gd name="connsiteY10" fmla="*/ 1020417 h 1113406"/>
              <a:gd name="connsiteX11" fmla="*/ 1775791 w 2346014"/>
              <a:gd name="connsiteY11" fmla="*/ 1007165 h 1113406"/>
              <a:gd name="connsiteX12" fmla="*/ 1934817 w 2346014"/>
              <a:gd name="connsiteY12" fmla="*/ 954156 h 1113406"/>
              <a:gd name="connsiteX13" fmla="*/ 2027582 w 2346014"/>
              <a:gd name="connsiteY13" fmla="*/ 940904 h 1113406"/>
              <a:gd name="connsiteX14" fmla="*/ 2040834 w 2346014"/>
              <a:gd name="connsiteY14" fmla="*/ 887895 h 1113406"/>
              <a:gd name="connsiteX15" fmla="*/ 2067339 w 2346014"/>
              <a:gd name="connsiteY15" fmla="*/ 861391 h 1113406"/>
              <a:gd name="connsiteX16" fmla="*/ 2093843 w 2346014"/>
              <a:gd name="connsiteY16" fmla="*/ 821634 h 1113406"/>
              <a:gd name="connsiteX17" fmla="*/ 2173356 w 2346014"/>
              <a:gd name="connsiteY17" fmla="*/ 742121 h 1113406"/>
              <a:gd name="connsiteX18" fmla="*/ 2199860 w 2346014"/>
              <a:gd name="connsiteY18" fmla="*/ 702365 h 1113406"/>
              <a:gd name="connsiteX19" fmla="*/ 2239617 w 2346014"/>
              <a:gd name="connsiteY19" fmla="*/ 675861 h 1113406"/>
              <a:gd name="connsiteX20" fmla="*/ 2292626 w 2346014"/>
              <a:gd name="connsiteY20" fmla="*/ 622852 h 1113406"/>
              <a:gd name="connsiteX21" fmla="*/ 2305878 w 2346014"/>
              <a:gd name="connsiteY21" fmla="*/ 583095 h 1113406"/>
              <a:gd name="connsiteX22" fmla="*/ 2345634 w 2346014"/>
              <a:gd name="connsiteY22" fmla="*/ 556591 h 1113406"/>
              <a:gd name="connsiteX23" fmla="*/ 2319130 w 2346014"/>
              <a:gd name="connsiteY23" fmla="*/ 477078 h 1113406"/>
              <a:gd name="connsiteX24" fmla="*/ 2305878 w 2346014"/>
              <a:gd name="connsiteY24" fmla="*/ 437321 h 1113406"/>
              <a:gd name="connsiteX25" fmla="*/ 2239617 w 2346014"/>
              <a:gd name="connsiteY25" fmla="*/ 318052 h 1113406"/>
              <a:gd name="connsiteX26" fmla="*/ 2186608 w 2346014"/>
              <a:gd name="connsiteY26" fmla="*/ 265043 h 1113406"/>
              <a:gd name="connsiteX27" fmla="*/ 2160104 w 2346014"/>
              <a:gd name="connsiteY27" fmla="*/ 225287 h 1113406"/>
              <a:gd name="connsiteX28" fmla="*/ 2107095 w 2346014"/>
              <a:gd name="connsiteY28" fmla="*/ 212034 h 1113406"/>
              <a:gd name="connsiteX29" fmla="*/ 1961321 w 2346014"/>
              <a:gd name="connsiteY29" fmla="*/ 132521 h 1113406"/>
              <a:gd name="connsiteX30" fmla="*/ 1921565 w 2346014"/>
              <a:gd name="connsiteY30" fmla="*/ 119269 h 1113406"/>
              <a:gd name="connsiteX31" fmla="*/ 1881808 w 2346014"/>
              <a:gd name="connsiteY31" fmla="*/ 79513 h 1113406"/>
              <a:gd name="connsiteX32" fmla="*/ 1590260 w 2346014"/>
              <a:gd name="connsiteY32" fmla="*/ 39756 h 1113406"/>
              <a:gd name="connsiteX33" fmla="*/ 1550504 w 2346014"/>
              <a:gd name="connsiteY33" fmla="*/ 26504 h 1113406"/>
              <a:gd name="connsiteX34" fmla="*/ 1444487 w 2346014"/>
              <a:gd name="connsiteY34" fmla="*/ 0 h 1113406"/>
              <a:gd name="connsiteX35" fmla="*/ 742121 w 2346014"/>
              <a:gd name="connsiteY35" fmla="*/ 26504 h 1113406"/>
              <a:gd name="connsiteX36" fmla="*/ 702365 w 2346014"/>
              <a:gd name="connsiteY36" fmla="*/ 39756 h 1113406"/>
              <a:gd name="connsiteX37" fmla="*/ 649356 w 2346014"/>
              <a:gd name="connsiteY37" fmla="*/ 53008 h 1113406"/>
              <a:gd name="connsiteX38" fmla="*/ 583095 w 2346014"/>
              <a:gd name="connsiteY38" fmla="*/ 66261 h 1113406"/>
              <a:gd name="connsiteX39" fmla="*/ 543339 w 2346014"/>
              <a:gd name="connsiteY39" fmla="*/ 79513 h 1113406"/>
              <a:gd name="connsiteX40" fmla="*/ 477078 w 2346014"/>
              <a:gd name="connsiteY40" fmla="*/ 92765 h 1113406"/>
              <a:gd name="connsiteX41" fmla="*/ 397565 w 2346014"/>
              <a:gd name="connsiteY41" fmla="*/ 119269 h 1113406"/>
              <a:gd name="connsiteX42" fmla="*/ 357808 w 2346014"/>
              <a:gd name="connsiteY42" fmla="*/ 132521 h 1113406"/>
              <a:gd name="connsiteX43" fmla="*/ 318052 w 2346014"/>
              <a:gd name="connsiteY43" fmla="*/ 159026 h 1113406"/>
              <a:gd name="connsiteX44" fmla="*/ 278295 w 2346014"/>
              <a:gd name="connsiteY44" fmla="*/ 172278 h 1113406"/>
              <a:gd name="connsiteX45" fmla="*/ 212034 w 2346014"/>
              <a:gd name="connsiteY45" fmla="*/ 238539 h 1113406"/>
              <a:gd name="connsiteX46" fmla="*/ 172278 w 2346014"/>
              <a:gd name="connsiteY46" fmla="*/ 278295 h 1113406"/>
              <a:gd name="connsiteX47" fmla="*/ 145774 w 2346014"/>
              <a:gd name="connsiteY47" fmla="*/ 304800 h 1113406"/>
              <a:gd name="connsiteX48" fmla="*/ 132521 w 2346014"/>
              <a:gd name="connsiteY48" fmla="*/ 331304 h 11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6014" h="1113406">
                <a:moveTo>
                  <a:pt x="132521" y="331304"/>
                </a:moveTo>
                <a:lnTo>
                  <a:pt x="0" y="675861"/>
                </a:lnTo>
                <a:cubicBezTo>
                  <a:pt x="30922" y="702365"/>
                  <a:pt x="60963" y="729932"/>
                  <a:pt x="92765" y="755374"/>
                </a:cubicBezTo>
                <a:cubicBezTo>
                  <a:pt x="136196" y="790119"/>
                  <a:pt x="132521" y="764345"/>
                  <a:pt x="132521" y="795130"/>
                </a:cubicBezTo>
                <a:lnTo>
                  <a:pt x="357808" y="980661"/>
                </a:lnTo>
                <a:lnTo>
                  <a:pt x="715617" y="1099930"/>
                </a:lnTo>
                <a:cubicBezTo>
                  <a:pt x="980844" y="1108771"/>
                  <a:pt x="1183076" y="1125228"/>
                  <a:pt x="1444487" y="1099930"/>
                </a:cubicBezTo>
                <a:cubicBezTo>
                  <a:pt x="1472295" y="1097239"/>
                  <a:pt x="1497240" y="1081454"/>
                  <a:pt x="1524000" y="1073426"/>
                </a:cubicBezTo>
                <a:cubicBezTo>
                  <a:pt x="1541445" y="1068193"/>
                  <a:pt x="1559496" y="1065178"/>
                  <a:pt x="1577008" y="1060174"/>
                </a:cubicBezTo>
                <a:cubicBezTo>
                  <a:pt x="1590440" y="1056336"/>
                  <a:pt x="1603288" y="1050597"/>
                  <a:pt x="1616765" y="1046921"/>
                </a:cubicBezTo>
                <a:cubicBezTo>
                  <a:pt x="1651908" y="1037336"/>
                  <a:pt x="1687443" y="1029252"/>
                  <a:pt x="1722782" y="1020417"/>
                </a:cubicBezTo>
                <a:cubicBezTo>
                  <a:pt x="1740452" y="1016000"/>
                  <a:pt x="1758880" y="1013929"/>
                  <a:pt x="1775791" y="1007165"/>
                </a:cubicBezTo>
                <a:cubicBezTo>
                  <a:pt x="1827865" y="986336"/>
                  <a:pt x="1879264" y="964256"/>
                  <a:pt x="1934817" y="954156"/>
                </a:cubicBezTo>
                <a:cubicBezTo>
                  <a:pt x="1965549" y="948568"/>
                  <a:pt x="1996660" y="945321"/>
                  <a:pt x="2027582" y="940904"/>
                </a:cubicBezTo>
                <a:cubicBezTo>
                  <a:pt x="2031999" y="923234"/>
                  <a:pt x="2032689" y="904186"/>
                  <a:pt x="2040834" y="887895"/>
                </a:cubicBezTo>
                <a:cubicBezTo>
                  <a:pt x="2046422" y="876720"/>
                  <a:pt x="2059534" y="871147"/>
                  <a:pt x="2067339" y="861391"/>
                </a:cubicBezTo>
                <a:cubicBezTo>
                  <a:pt x="2077289" y="848954"/>
                  <a:pt x="2083262" y="833538"/>
                  <a:pt x="2093843" y="821634"/>
                </a:cubicBezTo>
                <a:cubicBezTo>
                  <a:pt x="2118745" y="793619"/>
                  <a:pt x="2152564" y="773309"/>
                  <a:pt x="2173356" y="742121"/>
                </a:cubicBezTo>
                <a:cubicBezTo>
                  <a:pt x="2182191" y="728869"/>
                  <a:pt x="2188598" y="713627"/>
                  <a:pt x="2199860" y="702365"/>
                </a:cubicBezTo>
                <a:cubicBezTo>
                  <a:pt x="2211122" y="691103"/>
                  <a:pt x="2227524" y="686226"/>
                  <a:pt x="2239617" y="675861"/>
                </a:cubicBezTo>
                <a:cubicBezTo>
                  <a:pt x="2258590" y="659599"/>
                  <a:pt x="2292626" y="622852"/>
                  <a:pt x="2292626" y="622852"/>
                </a:cubicBezTo>
                <a:cubicBezTo>
                  <a:pt x="2297043" y="609600"/>
                  <a:pt x="2297152" y="594003"/>
                  <a:pt x="2305878" y="583095"/>
                </a:cubicBezTo>
                <a:cubicBezTo>
                  <a:pt x="2315827" y="570658"/>
                  <a:pt x="2343659" y="572395"/>
                  <a:pt x="2345634" y="556591"/>
                </a:cubicBezTo>
                <a:cubicBezTo>
                  <a:pt x="2349099" y="528869"/>
                  <a:pt x="2327965" y="503582"/>
                  <a:pt x="2319130" y="477078"/>
                </a:cubicBezTo>
                <a:lnTo>
                  <a:pt x="2305878" y="437321"/>
                </a:lnTo>
                <a:cubicBezTo>
                  <a:pt x="2289214" y="387328"/>
                  <a:pt x="2285185" y="363620"/>
                  <a:pt x="2239617" y="318052"/>
                </a:cubicBezTo>
                <a:cubicBezTo>
                  <a:pt x="2221947" y="300382"/>
                  <a:pt x="2200469" y="285835"/>
                  <a:pt x="2186608" y="265043"/>
                </a:cubicBezTo>
                <a:cubicBezTo>
                  <a:pt x="2177773" y="251791"/>
                  <a:pt x="2173356" y="234122"/>
                  <a:pt x="2160104" y="225287"/>
                </a:cubicBezTo>
                <a:cubicBezTo>
                  <a:pt x="2144949" y="215184"/>
                  <a:pt x="2124765" y="216452"/>
                  <a:pt x="2107095" y="212034"/>
                </a:cubicBezTo>
                <a:cubicBezTo>
                  <a:pt x="2058704" y="179773"/>
                  <a:pt x="2021453" y="152565"/>
                  <a:pt x="1961321" y="132521"/>
                </a:cubicBezTo>
                <a:lnTo>
                  <a:pt x="1921565" y="119269"/>
                </a:lnTo>
                <a:cubicBezTo>
                  <a:pt x="1908313" y="106017"/>
                  <a:pt x="1898191" y="88615"/>
                  <a:pt x="1881808" y="79513"/>
                </a:cubicBezTo>
                <a:cubicBezTo>
                  <a:pt x="1801226" y="34745"/>
                  <a:pt x="1662598" y="44277"/>
                  <a:pt x="1590260" y="39756"/>
                </a:cubicBezTo>
                <a:cubicBezTo>
                  <a:pt x="1577008" y="35339"/>
                  <a:pt x="1563981" y="30179"/>
                  <a:pt x="1550504" y="26504"/>
                </a:cubicBezTo>
                <a:cubicBezTo>
                  <a:pt x="1515361" y="16920"/>
                  <a:pt x="1444487" y="0"/>
                  <a:pt x="1444487" y="0"/>
                </a:cubicBezTo>
                <a:cubicBezTo>
                  <a:pt x="1357053" y="2572"/>
                  <a:pt x="893845" y="12711"/>
                  <a:pt x="742121" y="26504"/>
                </a:cubicBezTo>
                <a:cubicBezTo>
                  <a:pt x="728210" y="27769"/>
                  <a:pt x="715796" y="35919"/>
                  <a:pt x="702365" y="39756"/>
                </a:cubicBezTo>
                <a:cubicBezTo>
                  <a:pt x="684852" y="44760"/>
                  <a:pt x="667136" y="49057"/>
                  <a:pt x="649356" y="53008"/>
                </a:cubicBezTo>
                <a:cubicBezTo>
                  <a:pt x="627368" y="57894"/>
                  <a:pt x="604947" y="60798"/>
                  <a:pt x="583095" y="66261"/>
                </a:cubicBezTo>
                <a:cubicBezTo>
                  <a:pt x="569543" y="69649"/>
                  <a:pt x="556891" y="76125"/>
                  <a:pt x="543339" y="79513"/>
                </a:cubicBezTo>
                <a:cubicBezTo>
                  <a:pt x="521487" y="84976"/>
                  <a:pt x="498809" y="86839"/>
                  <a:pt x="477078" y="92765"/>
                </a:cubicBezTo>
                <a:cubicBezTo>
                  <a:pt x="450124" y="100116"/>
                  <a:pt x="424069" y="110434"/>
                  <a:pt x="397565" y="119269"/>
                </a:cubicBezTo>
                <a:lnTo>
                  <a:pt x="357808" y="132521"/>
                </a:lnTo>
                <a:cubicBezTo>
                  <a:pt x="344556" y="141356"/>
                  <a:pt x="332298" y="151903"/>
                  <a:pt x="318052" y="159026"/>
                </a:cubicBezTo>
                <a:cubicBezTo>
                  <a:pt x="305558" y="165273"/>
                  <a:pt x="289470" y="163897"/>
                  <a:pt x="278295" y="172278"/>
                </a:cubicBezTo>
                <a:cubicBezTo>
                  <a:pt x="253306" y="191019"/>
                  <a:pt x="234121" y="216452"/>
                  <a:pt x="212034" y="238539"/>
                </a:cubicBezTo>
                <a:lnTo>
                  <a:pt x="172278" y="278295"/>
                </a:lnTo>
                <a:cubicBezTo>
                  <a:pt x="163443" y="287130"/>
                  <a:pt x="145774" y="292306"/>
                  <a:pt x="145774" y="304800"/>
                </a:cubicBezTo>
                <a:lnTo>
                  <a:pt x="132521" y="331304"/>
                </a:lnTo>
                <a:close/>
              </a:path>
            </a:pathLst>
          </a:cu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endParaRPr lang="en-US" sz="1333" dirty="0">
              <a:solidFill>
                <a:prstClr val="white"/>
              </a:solidFill>
              <a:latin typeface="Arial"/>
            </a:endParaRPr>
          </a:p>
        </p:txBody>
      </p:sp>
      <p:sp>
        <p:nvSpPr>
          <p:cNvPr id="16" name="TextBox 15">
            <a:extLst>
              <a:ext uri="{FF2B5EF4-FFF2-40B4-BE49-F238E27FC236}">
                <a16:creationId xmlns:a16="http://schemas.microsoft.com/office/drawing/2014/main" id="{2412141F-F726-9645-A175-89D2A1A32DB8}"/>
              </a:ext>
            </a:extLst>
          </p:cNvPr>
          <p:cNvSpPr txBox="1"/>
          <p:nvPr/>
        </p:nvSpPr>
        <p:spPr>
          <a:xfrm>
            <a:off x="8170292" y="1995010"/>
            <a:ext cx="2634054" cy="338554"/>
          </a:xfrm>
          <a:prstGeom prst="rect">
            <a:avLst/>
          </a:prstGeom>
          <a:noFill/>
        </p:spPr>
        <p:txBody>
          <a:bodyPr wrap="none" rtlCol="0">
            <a:spAutoFit/>
          </a:bodyPr>
          <a:lstStyle/>
          <a:p>
            <a:r>
              <a:rPr lang="en-US" sz="1600" dirty="0"/>
              <a:t>Shipping subdomain (core)</a:t>
            </a:r>
          </a:p>
        </p:txBody>
      </p:sp>
      <p:sp>
        <p:nvSpPr>
          <p:cNvPr id="19" name="Oval 18">
            <a:extLst>
              <a:ext uri="{FF2B5EF4-FFF2-40B4-BE49-F238E27FC236}">
                <a16:creationId xmlns:a16="http://schemas.microsoft.com/office/drawing/2014/main" id="{A23696DA-782F-EF4B-9D00-76E942ED6D6A}"/>
              </a:ext>
            </a:extLst>
          </p:cNvPr>
          <p:cNvSpPr/>
          <p:nvPr/>
        </p:nvSpPr>
        <p:spPr>
          <a:xfrm>
            <a:off x="10368117" y="473523"/>
            <a:ext cx="1651819" cy="9153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Weather</a:t>
            </a:r>
          </a:p>
          <a:p>
            <a:pPr algn="ctr" defTabSz="914354"/>
            <a:r>
              <a:rPr lang="en-US" sz="1333" dirty="0">
                <a:solidFill>
                  <a:schemeClr val="tx1">
                    <a:lumMod val="95000"/>
                    <a:lumOff val="5000"/>
                  </a:schemeClr>
                </a:solidFill>
                <a:latin typeface="Arial"/>
              </a:rPr>
              <a:t>forecast system</a:t>
            </a:r>
          </a:p>
        </p:txBody>
      </p:sp>
      <p:cxnSp>
        <p:nvCxnSpPr>
          <p:cNvPr id="21" name="Straight Connector 20">
            <a:extLst>
              <a:ext uri="{FF2B5EF4-FFF2-40B4-BE49-F238E27FC236}">
                <a16:creationId xmlns:a16="http://schemas.microsoft.com/office/drawing/2014/main" id="{ED5E4529-B477-C548-AE30-A265EDDE37B4}"/>
              </a:ext>
            </a:extLst>
          </p:cNvPr>
          <p:cNvCxnSpPr>
            <a:cxnSpLocks/>
            <a:stCxn id="5" idx="140"/>
            <a:endCxn id="8" idx="23"/>
          </p:cNvCxnSpPr>
          <p:nvPr/>
        </p:nvCxnSpPr>
        <p:spPr>
          <a:xfrm flipV="1">
            <a:off x="4343158" y="2333297"/>
            <a:ext cx="435799" cy="396283"/>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99EA378-0BD2-6641-9A77-D76241DB412B}"/>
              </a:ext>
            </a:extLst>
          </p:cNvPr>
          <p:cNvCxnSpPr>
            <a:cxnSpLocks/>
            <a:stCxn id="5" idx="98"/>
            <a:endCxn id="17" idx="14"/>
          </p:cNvCxnSpPr>
          <p:nvPr/>
        </p:nvCxnSpPr>
        <p:spPr>
          <a:xfrm>
            <a:off x="3649047" y="3432655"/>
            <a:ext cx="60413" cy="88178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2B91E93-6F7B-7A43-B711-71EBF0C48DA3}"/>
              </a:ext>
            </a:extLst>
          </p:cNvPr>
          <p:cNvCxnSpPr>
            <a:cxnSpLocks/>
            <a:stCxn id="12" idx="16"/>
            <a:endCxn id="8" idx="34"/>
          </p:cNvCxnSpPr>
          <p:nvPr/>
        </p:nvCxnSpPr>
        <p:spPr>
          <a:xfrm flipH="1" flipV="1">
            <a:off x="5497196" y="2601106"/>
            <a:ext cx="757833" cy="1586583"/>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595EE99-1679-A94F-B512-8EFEAD7C036C}"/>
              </a:ext>
            </a:extLst>
          </p:cNvPr>
          <p:cNvCxnSpPr>
            <a:cxnSpLocks/>
            <a:stCxn id="5" idx="109"/>
            <a:endCxn id="15" idx="1"/>
          </p:cNvCxnSpPr>
          <p:nvPr/>
        </p:nvCxnSpPr>
        <p:spPr>
          <a:xfrm flipV="1">
            <a:off x="3929024" y="2366244"/>
            <a:ext cx="3943827" cy="940145"/>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92B2169-E6F1-8E44-9CCE-04FF05CDC50D}"/>
              </a:ext>
            </a:extLst>
          </p:cNvPr>
          <p:cNvCxnSpPr>
            <a:cxnSpLocks/>
            <a:stCxn id="15" idx="0"/>
            <a:endCxn id="8" idx="60"/>
          </p:cNvCxnSpPr>
          <p:nvPr/>
        </p:nvCxnSpPr>
        <p:spPr>
          <a:xfrm flipH="1" flipV="1">
            <a:off x="7569041" y="2027234"/>
            <a:ext cx="460459" cy="866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AFD1FC88-CB62-8440-9899-86C4750E148D}"/>
              </a:ext>
            </a:extLst>
          </p:cNvPr>
          <p:cNvCxnSpPr>
            <a:cxnSpLocks/>
            <a:stCxn id="19" idx="4"/>
            <a:endCxn id="15" idx="31"/>
          </p:cNvCxnSpPr>
          <p:nvPr/>
        </p:nvCxnSpPr>
        <p:spPr>
          <a:xfrm flipH="1">
            <a:off x="10097295" y="1388918"/>
            <a:ext cx="1096732" cy="405567"/>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EB35474-0194-964C-999F-B13247ED590E}"/>
              </a:ext>
            </a:extLst>
          </p:cNvPr>
          <p:cNvSpPr/>
          <p:nvPr/>
        </p:nvSpPr>
        <p:spPr>
          <a:xfrm>
            <a:off x="9682922" y="4754895"/>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Fleet monitoring</a:t>
            </a:r>
          </a:p>
          <a:p>
            <a:pPr algn="ctr" defTabSz="914354"/>
            <a:r>
              <a:rPr lang="en-US" sz="1333" dirty="0">
                <a:solidFill>
                  <a:schemeClr val="tx1">
                    <a:lumMod val="95000"/>
                    <a:lumOff val="5000"/>
                  </a:schemeClr>
                </a:solidFill>
                <a:latin typeface="Arial"/>
              </a:rPr>
              <a:t> system</a:t>
            </a:r>
          </a:p>
        </p:txBody>
      </p:sp>
      <p:cxnSp>
        <p:nvCxnSpPr>
          <p:cNvPr id="24" name="Straight Connector 23">
            <a:extLst>
              <a:ext uri="{FF2B5EF4-FFF2-40B4-BE49-F238E27FC236}">
                <a16:creationId xmlns:a16="http://schemas.microsoft.com/office/drawing/2014/main" id="{D4A5F297-FB4E-C046-B65F-9DDB560C55AD}"/>
              </a:ext>
            </a:extLst>
          </p:cNvPr>
          <p:cNvCxnSpPr>
            <a:cxnSpLocks/>
            <a:stCxn id="23" idx="0"/>
            <a:endCxn id="15" idx="13"/>
          </p:cNvCxnSpPr>
          <p:nvPr/>
        </p:nvCxnSpPr>
        <p:spPr>
          <a:xfrm flipH="1" flipV="1">
            <a:off x="10269611" y="2620357"/>
            <a:ext cx="508827" cy="2134539"/>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53" name="Freeform 52">
            <a:extLst>
              <a:ext uri="{FF2B5EF4-FFF2-40B4-BE49-F238E27FC236}">
                <a16:creationId xmlns:a16="http://schemas.microsoft.com/office/drawing/2014/main" id="{A206BC11-434F-9B40-8A81-2443166EC4FB}"/>
              </a:ext>
            </a:extLst>
          </p:cNvPr>
          <p:cNvSpPr/>
          <p:nvPr/>
        </p:nvSpPr>
        <p:spPr>
          <a:xfrm>
            <a:off x="8029500" y="3200477"/>
            <a:ext cx="1893755" cy="1067495"/>
          </a:xfrm>
          <a:custGeom>
            <a:avLst/>
            <a:gdLst>
              <a:gd name="connsiteX0" fmla="*/ 132521 w 2346014"/>
              <a:gd name="connsiteY0" fmla="*/ 331304 h 1113406"/>
              <a:gd name="connsiteX1" fmla="*/ 0 w 2346014"/>
              <a:gd name="connsiteY1" fmla="*/ 675861 h 1113406"/>
              <a:gd name="connsiteX2" fmla="*/ 92765 w 2346014"/>
              <a:gd name="connsiteY2" fmla="*/ 755374 h 1113406"/>
              <a:gd name="connsiteX3" fmla="*/ 132521 w 2346014"/>
              <a:gd name="connsiteY3" fmla="*/ 795130 h 1113406"/>
              <a:gd name="connsiteX4" fmla="*/ 357808 w 2346014"/>
              <a:gd name="connsiteY4" fmla="*/ 980661 h 1113406"/>
              <a:gd name="connsiteX5" fmla="*/ 715617 w 2346014"/>
              <a:gd name="connsiteY5" fmla="*/ 1099930 h 1113406"/>
              <a:gd name="connsiteX6" fmla="*/ 1444487 w 2346014"/>
              <a:gd name="connsiteY6" fmla="*/ 1099930 h 1113406"/>
              <a:gd name="connsiteX7" fmla="*/ 1524000 w 2346014"/>
              <a:gd name="connsiteY7" fmla="*/ 1073426 h 1113406"/>
              <a:gd name="connsiteX8" fmla="*/ 1577008 w 2346014"/>
              <a:gd name="connsiteY8" fmla="*/ 1060174 h 1113406"/>
              <a:gd name="connsiteX9" fmla="*/ 1616765 w 2346014"/>
              <a:gd name="connsiteY9" fmla="*/ 1046921 h 1113406"/>
              <a:gd name="connsiteX10" fmla="*/ 1722782 w 2346014"/>
              <a:gd name="connsiteY10" fmla="*/ 1020417 h 1113406"/>
              <a:gd name="connsiteX11" fmla="*/ 1775791 w 2346014"/>
              <a:gd name="connsiteY11" fmla="*/ 1007165 h 1113406"/>
              <a:gd name="connsiteX12" fmla="*/ 1934817 w 2346014"/>
              <a:gd name="connsiteY12" fmla="*/ 954156 h 1113406"/>
              <a:gd name="connsiteX13" fmla="*/ 2027582 w 2346014"/>
              <a:gd name="connsiteY13" fmla="*/ 940904 h 1113406"/>
              <a:gd name="connsiteX14" fmla="*/ 2040834 w 2346014"/>
              <a:gd name="connsiteY14" fmla="*/ 887895 h 1113406"/>
              <a:gd name="connsiteX15" fmla="*/ 2067339 w 2346014"/>
              <a:gd name="connsiteY15" fmla="*/ 861391 h 1113406"/>
              <a:gd name="connsiteX16" fmla="*/ 2093843 w 2346014"/>
              <a:gd name="connsiteY16" fmla="*/ 821634 h 1113406"/>
              <a:gd name="connsiteX17" fmla="*/ 2173356 w 2346014"/>
              <a:gd name="connsiteY17" fmla="*/ 742121 h 1113406"/>
              <a:gd name="connsiteX18" fmla="*/ 2199860 w 2346014"/>
              <a:gd name="connsiteY18" fmla="*/ 702365 h 1113406"/>
              <a:gd name="connsiteX19" fmla="*/ 2239617 w 2346014"/>
              <a:gd name="connsiteY19" fmla="*/ 675861 h 1113406"/>
              <a:gd name="connsiteX20" fmla="*/ 2292626 w 2346014"/>
              <a:gd name="connsiteY20" fmla="*/ 622852 h 1113406"/>
              <a:gd name="connsiteX21" fmla="*/ 2305878 w 2346014"/>
              <a:gd name="connsiteY21" fmla="*/ 583095 h 1113406"/>
              <a:gd name="connsiteX22" fmla="*/ 2345634 w 2346014"/>
              <a:gd name="connsiteY22" fmla="*/ 556591 h 1113406"/>
              <a:gd name="connsiteX23" fmla="*/ 2319130 w 2346014"/>
              <a:gd name="connsiteY23" fmla="*/ 477078 h 1113406"/>
              <a:gd name="connsiteX24" fmla="*/ 2305878 w 2346014"/>
              <a:gd name="connsiteY24" fmla="*/ 437321 h 1113406"/>
              <a:gd name="connsiteX25" fmla="*/ 2239617 w 2346014"/>
              <a:gd name="connsiteY25" fmla="*/ 318052 h 1113406"/>
              <a:gd name="connsiteX26" fmla="*/ 2186608 w 2346014"/>
              <a:gd name="connsiteY26" fmla="*/ 265043 h 1113406"/>
              <a:gd name="connsiteX27" fmla="*/ 2160104 w 2346014"/>
              <a:gd name="connsiteY27" fmla="*/ 225287 h 1113406"/>
              <a:gd name="connsiteX28" fmla="*/ 2107095 w 2346014"/>
              <a:gd name="connsiteY28" fmla="*/ 212034 h 1113406"/>
              <a:gd name="connsiteX29" fmla="*/ 1961321 w 2346014"/>
              <a:gd name="connsiteY29" fmla="*/ 132521 h 1113406"/>
              <a:gd name="connsiteX30" fmla="*/ 1921565 w 2346014"/>
              <a:gd name="connsiteY30" fmla="*/ 119269 h 1113406"/>
              <a:gd name="connsiteX31" fmla="*/ 1881808 w 2346014"/>
              <a:gd name="connsiteY31" fmla="*/ 79513 h 1113406"/>
              <a:gd name="connsiteX32" fmla="*/ 1590260 w 2346014"/>
              <a:gd name="connsiteY32" fmla="*/ 39756 h 1113406"/>
              <a:gd name="connsiteX33" fmla="*/ 1550504 w 2346014"/>
              <a:gd name="connsiteY33" fmla="*/ 26504 h 1113406"/>
              <a:gd name="connsiteX34" fmla="*/ 1444487 w 2346014"/>
              <a:gd name="connsiteY34" fmla="*/ 0 h 1113406"/>
              <a:gd name="connsiteX35" fmla="*/ 742121 w 2346014"/>
              <a:gd name="connsiteY35" fmla="*/ 26504 h 1113406"/>
              <a:gd name="connsiteX36" fmla="*/ 702365 w 2346014"/>
              <a:gd name="connsiteY36" fmla="*/ 39756 h 1113406"/>
              <a:gd name="connsiteX37" fmla="*/ 649356 w 2346014"/>
              <a:gd name="connsiteY37" fmla="*/ 53008 h 1113406"/>
              <a:gd name="connsiteX38" fmla="*/ 583095 w 2346014"/>
              <a:gd name="connsiteY38" fmla="*/ 66261 h 1113406"/>
              <a:gd name="connsiteX39" fmla="*/ 543339 w 2346014"/>
              <a:gd name="connsiteY39" fmla="*/ 79513 h 1113406"/>
              <a:gd name="connsiteX40" fmla="*/ 477078 w 2346014"/>
              <a:gd name="connsiteY40" fmla="*/ 92765 h 1113406"/>
              <a:gd name="connsiteX41" fmla="*/ 397565 w 2346014"/>
              <a:gd name="connsiteY41" fmla="*/ 119269 h 1113406"/>
              <a:gd name="connsiteX42" fmla="*/ 357808 w 2346014"/>
              <a:gd name="connsiteY42" fmla="*/ 132521 h 1113406"/>
              <a:gd name="connsiteX43" fmla="*/ 318052 w 2346014"/>
              <a:gd name="connsiteY43" fmla="*/ 159026 h 1113406"/>
              <a:gd name="connsiteX44" fmla="*/ 278295 w 2346014"/>
              <a:gd name="connsiteY44" fmla="*/ 172278 h 1113406"/>
              <a:gd name="connsiteX45" fmla="*/ 212034 w 2346014"/>
              <a:gd name="connsiteY45" fmla="*/ 238539 h 1113406"/>
              <a:gd name="connsiteX46" fmla="*/ 172278 w 2346014"/>
              <a:gd name="connsiteY46" fmla="*/ 278295 h 1113406"/>
              <a:gd name="connsiteX47" fmla="*/ 145774 w 2346014"/>
              <a:gd name="connsiteY47" fmla="*/ 304800 h 1113406"/>
              <a:gd name="connsiteX48" fmla="*/ 132521 w 2346014"/>
              <a:gd name="connsiteY48" fmla="*/ 331304 h 11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6014" h="1113406">
                <a:moveTo>
                  <a:pt x="132521" y="331304"/>
                </a:moveTo>
                <a:lnTo>
                  <a:pt x="0" y="675861"/>
                </a:lnTo>
                <a:cubicBezTo>
                  <a:pt x="30922" y="702365"/>
                  <a:pt x="60963" y="729932"/>
                  <a:pt x="92765" y="755374"/>
                </a:cubicBezTo>
                <a:cubicBezTo>
                  <a:pt x="136196" y="790119"/>
                  <a:pt x="132521" y="764345"/>
                  <a:pt x="132521" y="795130"/>
                </a:cubicBezTo>
                <a:lnTo>
                  <a:pt x="357808" y="980661"/>
                </a:lnTo>
                <a:lnTo>
                  <a:pt x="715617" y="1099930"/>
                </a:lnTo>
                <a:cubicBezTo>
                  <a:pt x="980844" y="1108771"/>
                  <a:pt x="1183076" y="1125228"/>
                  <a:pt x="1444487" y="1099930"/>
                </a:cubicBezTo>
                <a:cubicBezTo>
                  <a:pt x="1472295" y="1097239"/>
                  <a:pt x="1497240" y="1081454"/>
                  <a:pt x="1524000" y="1073426"/>
                </a:cubicBezTo>
                <a:cubicBezTo>
                  <a:pt x="1541445" y="1068193"/>
                  <a:pt x="1559496" y="1065178"/>
                  <a:pt x="1577008" y="1060174"/>
                </a:cubicBezTo>
                <a:cubicBezTo>
                  <a:pt x="1590440" y="1056336"/>
                  <a:pt x="1603288" y="1050597"/>
                  <a:pt x="1616765" y="1046921"/>
                </a:cubicBezTo>
                <a:cubicBezTo>
                  <a:pt x="1651908" y="1037336"/>
                  <a:pt x="1687443" y="1029252"/>
                  <a:pt x="1722782" y="1020417"/>
                </a:cubicBezTo>
                <a:cubicBezTo>
                  <a:pt x="1740452" y="1016000"/>
                  <a:pt x="1758880" y="1013929"/>
                  <a:pt x="1775791" y="1007165"/>
                </a:cubicBezTo>
                <a:cubicBezTo>
                  <a:pt x="1827865" y="986336"/>
                  <a:pt x="1879264" y="964256"/>
                  <a:pt x="1934817" y="954156"/>
                </a:cubicBezTo>
                <a:cubicBezTo>
                  <a:pt x="1965549" y="948568"/>
                  <a:pt x="1996660" y="945321"/>
                  <a:pt x="2027582" y="940904"/>
                </a:cubicBezTo>
                <a:cubicBezTo>
                  <a:pt x="2031999" y="923234"/>
                  <a:pt x="2032689" y="904186"/>
                  <a:pt x="2040834" y="887895"/>
                </a:cubicBezTo>
                <a:cubicBezTo>
                  <a:pt x="2046422" y="876720"/>
                  <a:pt x="2059534" y="871147"/>
                  <a:pt x="2067339" y="861391"/>
                </a:cubicBezTo>
                <a:cubicBezTo>
                  <a:pt x="2077289" y="848954"/>
                  <a:pt x="2083262" y="833538"/>
                  <a:pt x="2093843" y="821634"/>
                </a:cubicBezTo>
                <a:cubicBezTo>
                  <a:pt x="2118745" y="793619"/>
                  <a:pt x="2152564" y="773309"/>
                  <a:pt x="2173356" y="742121"/>
                </a:cubicBezTo>
                <a:cubicBezTo>
                  <a:pt x="2182191" y="728869"/>
                  <a:pt x="2188598" y="713627"/>
                  <a:pt x="2199860" y="702365"/>
                </a:cubicBezTo>
                <a:cubicBezTo>
                  <a:pt x="2211122" y="691103"/>
                  <a:pt x="2227524" y="686226"/>
                  <a:pt x="2239617" y="675861"/>
                </a:cubicBezTo>
                <a:cubicBezTo>
                  <a:pt x="2258590" y="659599"/>
                  <a:pt x="2292626" y="622852"/>
                  <a:pt x="2292626" y="622852"/>
                </a:cubicBezTo>
                <a:cubicBezTo>
                  <a:pt x="2297043" y="609600"/>
                  <a:pt x="2297152" y="594003"/>
                  <a:pt x="2305878" y="583095"/>
                </a:cubicBezTo>
                <a:cubicBezTo>
                  <a:pt x="2315827" y="570658"/>
                  <a:pt x="2343659" y="572395"/>
                  <a:pt x="2345634" y="556591"/>
                </a:cubicBezTo>
                <a:cubicBezTo>
                  <a:pt x="2349099" y="528869"/>
                  <a:pt x="2327965" y="503582"/>
                  <a:pt x="2319130" y="477078"/>
                </a:cubicBezTo>
                <a:lnTo>
                  <a:pt x="2305878" y="437321"/>
                </a:lnTo>
                <a:cubicBezTo>
                  <a:pt x="2289214" y="387328"/>
                  <a:pt x="2285185" y="363620"/>
                  <a:pt x="2239617" y="318052"/>
                </a:cubicBezTo>
                <a:cubicBezTo>
                  <a:pt x="2221947" y="300382"/>
                  <a:pt x="2200469" y="285835"/>
                  <a:pt x="2186608" y="265043"/>
                </a:cubicBezTo>
                <a:cubicBezTo>
                  <a:pt x="2177773" y="251791"/>
                  <a:pt x="2173356" y="234122"/>
                  <a:pt x="2160104" y="225287"/>
                </a:cubicBezTo>
                <a:cubicBezTo>
                  <a:pt x="2144949" y="215184"/>
                  <a:pt x="2124765" y="216452"/>
                  <a:pt x="2107095" y="212034"/>
                </a:cubicBezTo>
                <a:cubicBezTo>
                  <a:pt x="2058704" y="179773"/>
                  <a:pt x="2021453" y="152565"/>
                  <a:pt x="1961321" y="132521"/>
                </a:cubicBezTo>
                <a:lnTo>
                  <a:pt x="1921565" y="119269"/>
                </a:lnTo>
                <a:cubicBezTo>
                  <a:pt x="1908313" y="106017"/>
                  <a:pt x="1898191" y="88615"/>
                  <a:pt x="1881808" y="79513"/>
                </a:cubicBezTo>
                <a:cubicBezTo>
                  <a:pt x="1801226" y="34745"/>
                  <a:pt x="1662598" y="44277"/>
                  <a:pt x="1590260" y="39756"/>
                </a:cubicBezTo>
                <a:cubicBezTo>
                  <a:pt x="1577008" y="35339"/>
                  <a:pt x="1563981" y="30179"/>
                  <a:pt x="1550504" y="26504"/>
                </a:cubicBezTo>
                <a:cubicBezTo>
                  <a:pt x="1515361" y="16920"/>
                  <a:pt x="1444487" y="0"/>
                  <a:pt x="1444487" y="0"/>
                </a:cubicBezTo>
                <a:cubicBezTo>
                  <a:pt x="1357053" y="2572"/>
                  <a:pt x="893845" y="12711"/>
                  <a:pt x="742121" y="26504"/>
                </a:cubicBezTo>
                <a:cubicBezTo>
                  <a:pt x="728210" y="27769"/>
                  <a:pt x="715796" y="35919"/>
                  <a:pt x="702365" y="39756"/>
                </a:cubicBezTo>
                <a:cubicBezTo>
                  <a:pt x="684852" y="44760"/>
                  <a:pt x="667136" y="49057"/>
                  <a:pt x="649356" y="53008"/>
                </a:cubicBezTo>
                <a:cubicBezTo>
                  <a:pt x="627368" y="57894"/>
                  <a:pt x="604947" y="60798"/>
                  <a:pt x="583095" y="66261"/>
                </a:cubicBezTo>
                <a:cubicBezTo>
                  <a:pt x="569543" y="69649"/>
                  <a:pt x="556891" y="76125"/>
                  <a:pt x="543339" y="79513"/>
                </a:cubicBezTo>
                <a:cubicBezTo>
                  <a:pt x="521487" y="84976"/>
                  <a:pt x="498809" y="86839"/>
                  <a:pt x="477078" y="92765"/>
                </a:cubicBezTo>
                <a:cubicBezTo>
                  <a:pt x="450124" y="100116"/>
                  <a:pt x="424069" y="110434"/>
                  <a:pt x="397565" y="119269"/>
                </a:cubicBezTo>
                <a:lnTo>
                  <a:pt x="357808" y="132521"/>
                </a:lnTo>
                <a:cubicBezTo>
                  <a:pt x="344556" y="141356"/>
                  <a:pt x="332298" y="151903"/>
                  <a:pt x="318052" y="159026"/>
                </a:cubicBezTo>
                <a:cubicBezTo>
                  <a:pt x="305558" y="165273"/>
                  <a:pt x="289470" y="163897"/>
                  <a:pt x="278295" y="172278"/>
                </a:cubicBezTo>
                <a:cubicBezTo>
                  <a:pt x="253306" y="191019"/>
                  <a:pt x="234121" y="216452"/>
                  <a:pt x="212034" y="238539"/>
                </a:cubicBezTo>
                <a:lnTo>
                  <a:pt x="172278" y="278295"/>
                </a:lnTo>
                <a:cubicBezTo>
                  <a:pt x="163443" y="287130"/>
                  <a:pt x="145774" y="292306"/>
                  <a:pt x="145774" y="304800"/>
                </a:cubicBezTo>
                <a:lnTo>
                  <a:pt x="132521" y="331304"/>
                </a:lnTo>
                <a:close/>
              </a:path>
            </a:pathLst>
          </a:cu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schemeClr val="tx1"/>
                </a:solidFill>
                <a:latin typeface="Arial"/>
              </a:rPr>
              <a:t>Voyage subdomain (core)</a:t>
            </a:r>
          </a:p>
        </p:txBody>
      </p:sp>
      <p:cxnSp>
        <p:nvCxnSpPr>
          <p:cNvPr id="54" name="Straight Connector 53">
            <a:extLst>
              <a:ext uri="{FF2B5EF4-FFF2-40B4-BE49-F238E27FC236}">
                <a16:creationId xmlns:a16="http://schemas.microsoft.com/office/drawing/2014/main" id="{37ED6C66-C223-0C4B-8737-0565F8967140}"/>
              </a:ext>
            </a:extLst>
          </p:cNvPr>
          <p:cNvCxnSpPr>
            <a:cxnSpLocks/>
            <a:stCxn id="53" idx="35"/>
            <a:endCxn id="15" idx="5"/>
          </p:cNvCxnSpPr>
          <p:nvPr/>
        </p:nvCxnSpPr>
        <p:spPr>
          <a:xfrm flipV="1">
            <a:off x="8628557" y="2772826"/>
            <a:ext cx="90209" cy="453061"/>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63" name="Oval 62">
            <a:extLst>
              <a:ext uri="{FF2B5EF4-FFF2-40B4-BE49-F238E27FC236}">
                <a16:creationId xmlns:a16="http://schemas.microsoft.com/office/drawing/2014/main" id="{DE96E5D9-2A66-FE48-9CBC-9333E12124B8}"/>
              </a:ext>
            </a:extLst>
          </p:cNvPr>
          <p:cNvSpPr/>
          <p:nvPr/>
        </p:nvSpPr>
        <p:spPr>
          <a:xfrm>
            <a:off x="322782" y="5388553"/>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Invoice</a:t>
            </a:r>
          </a:p>
          <a:p>
            <a:pPr algn="ctr" defTabSz="914354"/>
            <a:r>
              <a:rPr lang="en-US" sz="1333" dirty="0">
                <a:solidFill>
                  <a:schemeClr val="tx1">
                    <a:lumMod val="95000"/>
                    <a:lumOff val="5000"/>
                  </a:schemeClr>
                </a:solidFill>
                <a:latin typeface="Arial"/>
              </a:rPr>
              <a:t> system</a:t>
            </a:r>
          </a:p>
        </p:txBody>
      </p:sp>
      <p:sp>
        <p:nvSpPr>
          <p:cNvPr id="64" name="Oval 63">
            <a:extLst>
              <a:ext uri="{FF2B5EF4-FFF2-40B4-BE49-F238E27FC236}">
                <a16:creationId xmlns:a16="http://schemas.microsoft.com/office/drawing/2014/main" id="{A7647587-0BF5-9B48-98A6-E92B2957B514}"/>
              </a:ext>
            </a:extLst>
          </p:cNvPr>
          <p:cNvSpPr/>
          <p:nvPr/>
        </p:nvSpPr>
        <p:spPr>
          <a:xfrm>
            <a:off x="318050" y="630068"/>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Customer Relationship</a:t>
            </a:r>
          </a:p>
          <a:p>
            <a:pPr algn="ctr" defTabSz="914354"/>
            <a:r>
              <a:rPr lang="en-US" sz="1333" dirty="0">
                <a:solidFill>
                  <a:schemeClr val="tx1">
                    <a:lumMod val="95000"/>
                    <a:lumOff val="5000"/>
                  </a:schemeClr>
                </a:solidFill>
                <a:latin typeface="Arial"/>
              </a:rPr>
              <a:t> system</a:t>
            </a:r>
          </a:p>
        </p:txBody>
      </p:sp>
      <p:cxnSp>
        <p:nvCxnSpPr>
          <p:cNvPr id="65" name="Straight Connector 64">
            <a:extLst>
              <a:ext uri="{FF2B5EF4-FFF2-40B4-BE49-F238E27FC236}">
                <a16:creationId xmlns:a16="http://schemas.microsoft.com/office/drawing/2014/main" id="{B3FCAB45-55F3-AB41-9A7F-994AFCF71335}"/>
              </a:ext>
            </a:extLst>
          </p:cNvPr>
          <p:cNvCxnSpPr>
            <a:cxnSpLocks/>
            <a:stCxn id="63" idx="0"/>
            <a:endCxn id="5" idx="52"/>
          </p:cNvCxnSpPr>
          <p:nvPr/>
        </p:nvCxnSpPr>
        <p:spPr>
          <a:xfrm flipV="1">
            <a:off x="1418298" y="3289169"/>
            <a:ext cx="101756" cy="2099384"/>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22A436A7-FECB-EB4D-BFAB-89ABEB82B050}"/>
              </a:ext>
            </a:extLst>
          </p:cNvPr>
          <p:cNvCxnSpPr>
            <a:cxnSpLocks/>
            <a:stCxn id="64" idx="4"/>
            <a:endCxn id="5" idx="178"/>
          </p:cNvCxnSpPr>
          <p:nvPr/>
        </p:nvCxnSpPr>
        <p:spPr>
          <a:xfrm>
            <a:off x="1413565" y="1400095"/>
            <a:ext cx="899759" cy="936339"/>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7" name="Freeform 16">
            <a:extLst>
              <a:ext uri="{FF2B5EF4-FFF2-40B4-BE49-F238E27FC236}">
                <a16:creationId xmlns:a16="http://schemas.microsoft.com/office/drawing/2014/main" id="{D64D3032-F279-7541-91D8-A84A2649B9E3}"/>
              </a:ext>
            </a:extLst>
          </p:cNvPr>
          <p:cNvSpPr/>
          <p:nvPr/>
        </p:nvSpPr>
        <p:spPr>
          <a:xfrm>
            <a:off x="1676208" y="4276035"/>
            <a:ext cx="3066275" cy="662379"/>
          </a:xfrm>
          <a:custGeom>
            <a:avLst/>
            <a:gdLst>
              <a:gd name="connsiteX0" fmla="*/ 304800 w 2478156"/>
              <a:gd name="connsiteY0" fmla="*/ 66261 h 914400"/>
              <a:gd name="connsiteX1" fmla="*/ 304800 w 2478156"/>
              <a:gd name="connsiteY1" fmla="*/ 66261 h 914400"/>
              <a:gd name="connsiteX2" fmla="*/ 198782 w 2478156"/>
              <a:gd name="connsiteY2" fmla="*/ 145774 h 914400"/>
              <a:gd name="connsiteX3" fmla="*/ 145773 w 2478156"/>
              <a:gd name="connsiteY3" fmla="*/ 198783 h 914400"/>
              <a:gd name="connsiteX4" fmla="*/ 79513 w 2478156"/>
              <a:gd name="connsiteY4" fmla="*/ 251792 h 914400"/>
              <a:gd name="connsiteX5" fmla="*/ 66260 w 2478156"/>
              <a:gd name="connsiteY5" fmla="*/ 318052 h 914400"/>
              <a:gd name="connsiteX6" fmla="*/ 0 w 2478156"/>
              <a:gd name="connsiteY6" fmla="*/ 649357 h 914400"/>
              <a:gd name="connsiteX7" fmla="*/ 212034 w 2478156"/>
              <a:gd name="connsiteY7" fmla="*/ 874644 h 914400"/>
              <a:gd name="connsiteX8" fmla="*/ 662608 w 2478156"/>
              <a:gd name="connsiteY8" fmla="*/ 914400 h 914400"/>
              <a:gd name="connsiteX9" fmla="*/ 1815547 w 2478156"/>
              <a:gd name="connsiteY9" fmla="*/ 834887 h 914400"/>
              <a:gd name="connsiteX10" fmla="*/ 2345634 w 2478156"/>
              <a:gd name="connsiteY10" fmla="*/ 781878 h 914400"/>
              <a:gd name="connsiteX11" fmla="*/ 2478156 w 2478156"/>
              <a:gd name="connsiteY11" fmla="*/ 556592 h 914400"/>
              <a:gd name="connsiteX12" fmla="*/ 2305878 w 2478156"/>
              <a:gd name="connsiteY12" fmla="*/ 304800 h 914400"/>
              <a:gd name="connsiteX13" fmla="*/ 1987826 w 2478156"/>
              <a:gd name="connsiteY13" fmla="*/ 159026 h 914400"/>
              <a:gd name="connsiteX14" fmla="*/ 1643269 w 2478156"/>
              <a:gd name="connsiteY14" fmla="*/ 53009 h 914400"/>
              <a:gd name="connsiteX15" fmla="*/ 1245704 w 2478156"/>
              <a:gd name="connsiteY15" fmla="*/ 39757 h 914400"/>
              <a:gd name="connsiteX16" fmla="*/ 914400 w 2478156"/>
              <a:gd name="connsiteY16" fmla="*/ 0 h 914400"/>
              <a:gd name="connsiteX17" fmla="*/ 649356 w 2478156"/>
              <a:gd name="connsiteY17" fmla="*/ 26505 h 914400"/>
              <a:gd name="connsiteX18" fmla="*/ 304800 w 2478156"/>
              <a:gd name="connsiteY18" fmla="*/ 662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156" h="914400">
                <a:moveTo>
                  <a:pt x="304800" y="66261"/>
                </a:moveTo>
                <a:lnTo>
                  <a:pt x="304800" y="66261"/>
                </a:lnTo>
                <a:cubicBezTo>
                  <a:pt x="269461" y="92765"/>
                  <a:pt x="232718" y="117495"/>
                  <a:pt x="198782" y="145774"/>
                </a:cubicBezTo>
                <a:cubicBezTo>
                  <a:pt x="179585" y="161771"/>
                  <a:pt x="164746" y="182521"/>
                  <a:pt x="145773" y="198783"/>
                </a:cubicBezTo>
                <a:cubicBezTo>
                  <a:pt x="28768" y="299073"/>
                  <a:pt x="169723" y="161578"/>
                  <a:pt x="79513" y="251792"/>
                </a:cubicBezTo>
                <a:cubicBezTo>
                  <a:pt x="63466" y="299929"/>
                  <a:pt x="66260" y="277579"/>
                  <a:pt x="66260" y="318052"/>
                </a:cubicBezTo>
                <a:lnTo>
                  <a:pt x="0" y="649357"/>
                </a:lnTo>
                <a:lnTo>
                  <a:pt x="212034" y="874644"/>
                </a:lnTo>
                <a:lnTo>
                  <a:pt x="662608" y="914400"/>
                </a:lnTo>
                <a:lnTo>
                  <a:pt x="1815547" y="834887"/>
                </a:lnTo>
                <a:lnTo>
                  <a:pt x="2345634" y="781878"/>
                </a:lnTo>
                <a:lnTo>
                  <a:pt x="2478156" y="556592"/>
                </a:lnTo>
                <a:lnTo>
                  <a:pt x="2305878" y="304800"/>
                </a:lnTo>
                <a:lnTo>
                  <a:pt x="1987826" y="159026"/>
                </a:lnTo>
                <a:lnTo>
                  <a:pt x="1643269" y="53009"/>
                </a:lnTo>
                <a:lnTo>
                  <a:pt x="1245704" y="39757"/>
                </a:lnTo>
                <a:lnTo>
                  <a:pt x="914400" y="0"/>
                </a:lnTo>
                <a:lnTo>
                  <a:pt x="649356" y="26505"/>
                </a:lnTo>
                <a:lnTo>
                  <a:pt x="304800" y="66261"/>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Contract subdomain (support)</a:t>
            </a:r>
          </a:p>
        </p:txBody>
      </p:sp>
    </p:spTree>
    <p:extLst>
      <p:ext uri="{BB962C8B-B14F-4D97-AF65-F5344CB8AC3E}">
        <p14:creationId xmlns:p14="http://schemas.microsoft.com/office/powerpoint/2010/main" val="2428854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49</a:t>
            </a:fld>
            <a:endParaRPr lang="en-US"/>
          </a:p>
        </p:txBody>
      </p:sp>
      <p:sp>
        <p:nvSpPr>
          <p:cNvPr id="3" name="Freeform 2">
            <a:extLst>
              <a:ext uri="{FF2B5EF4-FFF2-40B4-BE49-F238E27FC236}">
                <a16:creationId xmlns:a16="http://schemas.microsoft.com/office/drawing/2014/main" id="{49AB875C-10FC-2641-ABC4-51383D9792B5}"/>
              </a:ext>
            </a:extLst>
          </p:cNvPr>
          <p:cNvSpPr/>
          <p:nvPr/>
        </p:nvSpPr>
        <p:spPr>
          <a:xfrm>
            <a:off x="318050" y="282828"/>
            <a:ext cx="11274183" cy="5498541"/>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 name="TextBox 3">
            <a:extLst>
              <a:ext uri="{FF2B5EF4-FFF2-40B4-BE49-F238E27FC236}">
                <a16:creationId xmlns:a16="http://schemas.microsoft.com/office/drawing/2014/main" id="{C5A8647C-0F18-F344-8609-AC56CC1154DB}"/>
              </a:ext>
            </a:extLst>
          </p:cNvPr>
          <p:cNvSpPr txBox="1"/>
          <p:nvPr/>
        </p:nvSpPr>
        <p:spPr>
          <a:xfrm>
            <a:off x="5429329" y="762596"/>
            <a:ext cx="3029997" cy="379656"/>
          </a:xfrm>
          <a:prstGeom prst="rect">
            <a:avLst/>
          </a:prstGeom>
          <a:noFill/>
        </p:spPr>
        <p:txBody>
          <a:bodyPr wrap="none" rtlCol="0">
            <a:spAutoFit/>
          </a:bodyPr>
          <a:lstStyle/>
          <a:p>
            <a:r>
              <a:rPr lang="en-US" sz="1867" dirty="0"/>
              <a:t>container-shipping Domain</a:t>
            </a:r>
          </a:p>
        </p:txBody>
      </p:sp>
      <p:sp>
        <p:nvSpPr>
          <p:cNvPr id="8" name="Freeform 7">
            <a:extLst>
              <a:ext uri="{FF2B5EF4-FFF2-40B4-BE49-F238E27FC236}">
                <a16:creationId xmlns:a16="http://schemas.microsoft.com/office/drawing/2014/main" id="{79BF872E-2EA1-8048-9920-2945243AC870}"/>
              </a:ext>
            </a:extLst>
          </p:cNvPr>
          <p:cNvSpPr/>
          <p:nvPr/>
        </p:nvSpPr>
        <p:spPr>
          <a:xfrm>
            <a:off x="4765143" y="1440609"/>
            <a:ext cx="2803964" cy="1160497"/>
          </a:xfrm>
          <a:custGeom>
            <a:avLst/>
            <a:gdLst>
              <a:gd name="connsiteX0" fmla="*/ 1400783 w 3949522"/>
              <a:gd name="connsiteY0" fmla="*/ 97277 h 3540869"/>
              <a:gd name="connsiteX1" fmla="*/ 1400783 w 3949522"/>
              <a:gd name="connsiteY1" fmla="*/ 97277 h 3540869"/>
              <a:gd name="connsiteX2" fmla="*/ 1245141 w 3949522"/>
              <a:gd name="connsiteY2" fmla="*/ 233464 h 3540869"/>
              <a:gd name="connsiteX3" fmla="*/ 1167319 w 3949522"/>
              <a:gd name="connsiteY3" fmla="*/ 291830 h 3540869"/>
              <a:gd name="connsiteX4" fmla="*/ 1050588 w 3949522"/>
              <a:gd name="connsiteY4" fmla="*/ 428018 h 3540869"/>
              <a:gd name="connsiteX5" fmla="*/ 972766 w 3949522"/>
              <a:gd name="connsiteY5" fmla="*/ 486383 h 3540869"/>
              <a:gd name="connsiteX6" fmla="*/ 875490 w 3949522"/>
              <a:gd name="connsiteY6" fmla="*/ 622571 h 3540869"/>
              <a:gd name="connsiteX7" fmla="*/ 817124 w 3949522"/>
              <a:gd name="connsiteY7" fmla="*/ 680937 h 3540869"/>
              <a:gd name="connsiteX8" fmla="*/ 778213 w 3949522"/>
              <a:gd name="connsiteY8" fmla="*/ 739303 h 3540869"/>
              <a:gd name="connsiteX9" fmla="*/ 719847 w 3949522"/>
              <a:gd name="connsiteY9" fmla="*/ 797669 h 3540869"/>
              <a:gd name="connsiteX10" fmla="*/ 642026 w 3949522"/>
              <a:gd name="connsiteY10" fmla="*/ 894945 h 3540869"/>
              <a:gd name="connsiteX11" fmla="*/ 466928 w 3949522"/>
              <a:gd name="connsiteY11" fmla="*/ 1070043 h 3540869"/>
              <a:gd name="connsiteX12" fmla="*/ 408562 w 3949522"/>
              <a:gd name="connsiteY12" fmla="*/ 1128409 h 3540869"/>
              <a:gd name="connsiteX13" fmla="*/ 369651 w 3949522"/>
              <a:gd name="connsiteY13" fmla="*/ 1186775 h 3540869"/>
              <a:gd name="connsiteX14" fmla="*/ 291830 w 3949522"/>
              <a:gd name="connsiteY14" fmla="*/ 1420239 h 3540869"/>
              <a:gd name="connsiteX15" fmla="*/ 252919 w 3949522"/>
              <a:gd name="connsiteY15" fmla="*/ 1536971 h 3540869"/>
              <a:gd name="connsiteX16" fmla="*/ 175098 w 3949522"/>
              <a:gd name="connsiteY16" fmla="*/ 1712069 h 3540869"/>
              <a:gd name="connsiteX17" fmla="*/ 136188 w 3949522"/>
              <a:gd name="connsiteY17" fmla="*/ 1906622 h 3540869"/>
              <a:gd name="connsiteX18" fmla="*/ 97277 w 3949522"/>
              <a:gd name="connsiteY18" fmla="*/ 2023354 h 3540869"/>
              <a:gd name="connsiteX19" fmla="*/ 77822 w 3949522"/>
              <a:gd name="connsiteY19" fmla="*/ 2081720 h 3540869"/>
              <a:gd name="connsiteX20" fmla="*/ 58366 w 3949522"/>
              <a:gd name="connsiteY20" fmla="*/ 2140086 h 3540869"/>
              <a:gd name="connsiteX21" fmla="*/ 19456 w 3949522"/>
              <a:gd name="connsiteY21" fmla="*/ 2315183 h 3540869"/>
              <a:gd name="connsiteX22" fmla="*/ 0 w 3949522"/>
              <a:gd name="connsiteY22" fmla="*/ 2373549 h 3540869"/>
              <a:gd name="connsiteX23" fmla="*/ 19456 w 3949522"/>
              <a:gd name="connsiteY23" fmla="*/ 2723745 h 3540869"/>
              <a:gd name="connsiteX24" fmla="*/ 38911 w 3949522"/>
              <a:gd name="connsiteY24" fmla="*/ 2782111 h 3540869"/>
              <a:gd name="connsiteX25" fmla="*/ 97277 w 3949522"/>
              <a:gd name="connsiteY25" fmla="*/ 2937754 h 3540869"/>
              <a:gd name="connsiteX26" fmla="*/ 116732 w 3949522"/>
              <a:gd name="connsiteY26" fmla="*/ 2996120 h 3540869"/>
              <a:gd name="connsiteX27" fmla="*/ 252919 w 3949522"/>
              <a:gd name="connsiteY27" fmla="*/ 3171218 h 3540869"/>
              <a:gd name="connsiteX28" fmla="*/ 291830 w 3949522"/>
              <a:gd name="connsiteY28" fmla="*/ 3229583 h 3540869"/>
              <a:gd name="connsiteX29" fmla="*/ 525294 w 3949522"/>
              <a:gd name="connsiteY29" fmla="*/ 3346315 h 3540869"/>
              <a:gd name="connsiteX30" fmla="*/ 642026 w 3949522"/>
              <a:gd name="connsiteY30" fmla="*/ 3385226 h 3540869"/>
              <a:gd name="connsiteX31" fmla="*/ 719847 w 3949522"/>
              <a:gd name="connsiteY31" fmla="*/ 3404681 h 3540869"/>
              <a:gd name="connsiteX32" fmla="*/ 856034 w 3949522"/>
              <a:gd name="connsiteY32" fmla="*/ 3443592 h 3540869"/>
              <a:gd name="connsiteX33" fmla="*/ 972766 w 3949522"/>
              <a:gd name="connsiteY33" fmla="*/ 3501958 h 3540869"/>
              <a:gd name="connsiteX34" fmla="*/ 1031132 w 3949522"/>
              <a:gd name="connsiteY34" fmla="*/ 3540869 h 3540869"/>
              <a:gd name="connsiteX35" fmla="*/ 1498060 w 3949522"/>
              <a:gd name="connsiteY35" fmla="*/ 3521413 h 3540869"/>
              <a:gd name="connsiteX36" fmla="*/ 1653702 w 3949522"/>
              <a:gd name="connsiteY36" fmla="*/ 3463047 h 3540869"/>
              <a:gd name="connsiteX37" fmla="*/ 1731524 w 3949522"/>
              <a:gd name="connsiteY37" fmla="*/ 3443592 h 3540869"/>
              <a:gd name="connsiteX38" fmla="*/ 1848256 w 3949522"/>
              <a:gd name="connsiteY38" fmla="*/ 3365771 h 3540869"/>
              <a:gd name="connsiteX39" fmla="*/ 1984443 w 3949522"/>
              <a:gd name="connsiteY39" fmla="*/ 3307405 h 3540869"/>
              <a:gd name="connsiteX40" fmla="*/ 2101175 w 3949522"/>
              <a:gd name="connsiteY40" fmla="*/ 3229583 h 3540869"/>
              <a:gd name="connsiteX41" fmla="*/ 2198451 w 3949522"/>
              <a:gd name="connsiteY41" fmla="*/ 3190673 h 3540869"/>
              <a:gd name="connsiteX42" fmla="*/ 2295728 w 3949522"/>
              <a:gd name="connsiteY42" fmla="*/ 3132307 h 3540869"/>
              <a:gd name="connsiteX43" fmla="*/ 2412460 w 3949522"/>
              <a:gd name="connsiteY43" fmla="*/ 3093396 h 3540869"/>
              <a:gd name="connsiteX44" fmla="*/ 2470826 w 3949522"/>
              <a:gd name="connsiteY44" fmla="*/ 3073941 h 3540869"/>
              <a:gd name="connsiteX45" fmla="*/ 2548647 w 3949522"/>
              <a:gd name="connsiteY45" fmla="*/ 3035030 h 3540869"/>
              <a:gd name="connsiteX46" fmla="*/ 2645924 w 3949522"/>
              <a:gd name="connsiteY46" fmla="*/ 2976664 h 3540869"/>
              <a:gd name="connsiteX47" fmla="*/ 2859932 w 3949522"/>
              <a:gd name="connsiteY47" fmla="*/ 2879388 h 3540869"/>
              <a:gd name="connsiteX48" fmla="*/ 3015575 w 3949522"/>
              <a:gd name="connsiteY48" fmla="*/ 2762656 h 3540869"/>
              <a:gd name="connsiteX49" fmla="*/ 3151762 w 3949522"/>
              <a:gd name="connsiteY49" fmla="*/ 2607013 h 3540869"/>
              <a:gd name="connsiteX50" fmla="*/ 3229583 w 3949522"/>
              <a:gd name="connsiteY50" fmla="*/ 2529192 h 3540869"/>
              <a:gd name="connsiteX51" fmla="*/ 3268494 w 3949522"/>
              <a:gd name="connsiteY51" fmla="*/ 2470826 h 3540869"/>
              <a:gd name="connsiteX52" fmla="*/ 3385226 w 3949522"/>
              <a:gd name="connsiteY52" fmla="*/ 2354094 h 3540869"/>
              <a:gd name="connsiteX53" fmla="*/ 3443592 w 3949522"/>
              <a:gd name="connsiteY53" fmla="*/ 2276273 h 3540869"/>
              <a:gd name="connsiteX54" fmla="*/ 3599234 w 3949522"/>
              <a:gd name="connsiteY54" fmla="*/ 2140086 h 3540869"/>
              <a:gd name="connsiteX55" fmla="*/ 3638145 w 3949522"/>
              <a:gd name="connsiteY55" fmla="*/ 2081720 h 3540869"/>
              <a:gd name="connsiteX56" fmla="*/ 3696511 w 3949522"/>
              <a:gd name="connsiteY56" fmla="*/ 2023354 h 3540869"/>
              <a:gd name="connsiteX57" fmla="*/ 3735422 w 3949522"/>
              <a:gd name="connsiteY57" fmla="*/ 1964988 h 3540869"/>
              <a:gd name="connsiteX58" fmla="*/ 3852153 w 3949522"/>
              <a:gd name="connsiteY58" fmla="*/ 1887166 h 3540869"/>
              <a:gd name="connsiteX59" fmla="*/ 3910519 w 3949522"/>
              <a:gd name="connsiteY59" fmla="*/ 1848256 h 3540869"/>
              <a:gd name="connsiteX60" fmla="*/ 3949430 w 3949522"/>
              <a:gd name="connsiteY60" fmla="*/ 1789890 h 3540869"/>
              <a:gd name="connsiteX61" fmla="*/ 3910519 w 3949522"/>
              <a:gd name="connsiteY61" fmla="*/ 1459149 h 3540869"/>
              <a:gd name="connsiteX62" fmla="*/ 3871609 w 3949522"/>
              <a:gd name="connsiteY62" fmla="*/ 1400783 h 3540869"/>
              <a:gd name="connsiteX63" fmla="*/ 3832698 w 3949522"/>
              <a:gd name="connsiteY63" fmla="*/ 1284052 h 3540869"/>
              <a:gd name="connsiteX64" fmla="*/ 3793788 w 3949522"/>
              <a:gd name="connsiteY64" fmla="*/ 1167320 h 3540869"/>
              <a:gd name="connsiteX65" fmla="*/ 3774332 w 3949522"/>
              <a:gd name="connsiteY65" fmla="*/ 1108954 h 3540869"/>
              <a:gd name="connsiteX66" fmla="*/ 3735422 w 3949522"/>
              <a:gd name="connsiteY66" fmla="*/ 953311 h 3540869"/>
              <a:gd name="connsiteX67" fmla="*/ 3677056 w 3949522"/>
              <a:gd name="connsiteY67" fmla="*/ 758758 h 3540869"/>
              <a:gd name="connsiteX68" fmla="*/ 3657600 w 3949522"/>
              <a:gd name="connsiteY68" fmla="*/ 700392 h 3540869"/>
              <a:gd name="connsiteX69" fmla="*/ 3560324 w 3949522"/>
              <a:gd name="connsiteY69" fmla="*/ 583660 h 3540869"/>
              <a:gd name="connsiteX70" fmla="*/ 3424136 w 3949522"/>
              <a:gd name="connsiteY70" fmla="*/ 428018 h 3540869"/>
              <a:gd name="connsiteX71" fmla="*/ 3268494 w 3949522"/>
              <a:gd name="connsiteY71" fmla="*/ 291830 h 3540869"/>
              <a:gd name="connsiteX72" fmla="*/ 3210128 w 3949522"/>
              <a:gd name="connsiteY72" fmla="*/ 252920 h 3540869"/>
              <a:gd name="connsiteX73" fmla="*/ 3151762 w 3949522"/>
              <a:gd name="connsiteY73" fmla="*/ 214009 h 3540869"/>
              <a:gd name="connsiteX74" fmla="*/ 3093396 w 3949522"/>
              <a:gd name="connsiteY74" fmla="*/ 194554 h 3540869"/>
              <a:gd name="connsiteX75" fmla="*/ 2937753 w 3949522"/>
              <a:gd name="connsiteY75" fmla="*/ 116732 h 3540869"/>
              <a:gd name="connsiteX76" fmla="*/ 2879388 w 3949522"/>
              <a:gd name="connsiteY76" fmla="*/ 77822 h 3540869"/>
              <a:gd name="connsiteX77" fmla="*/ 2782111 w 3949522"/>
              <a:gd name="connsiteY77" fmla="*/ 58366 h 3540869"/>
              <a:gd name="connsiteX78" fmla="*/ 2568102 w 3949522"/>
              <a:gd name="connsiteY78" fmla="*/ 0 h 3540869"/>
              <a:gd name="connsiteX79" fmla="*/ 1517515 w 3949522"/>
              <a:gd name="connsiteY79" fmla="*/ 38911 h 3540869"/>
              <a:gd name="connsiteX80" fmla="*/ 1459149 w 3949522"/>
              <a:gd name="connsiteY80" fmla="*/ 58366 h 3540869"/>
              <a:gd name="connsiteX81" fmla="*/ 1400783 w 3949522"/>
              <a:gd name="connsiteY81" fmla="*/ 97277 h 354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949522" h="3540869">
                <a:moveTo>
                  <a:pt x="1400783" y="97277"/>
                </a:moveTo>
                <a:lnTo>
                  <a:pt x="1400783" y="97277"/>
                </a:lnTo>
                <a:cubicBezTo>
                  <a:pt x="1348902" y="142673"/>
                  <a:pt x="1298100" y="189331"/>
                  <a:pt x="1245141" y="233464"/>
                </a:cubicBezTo>
                <a:cubicBezTo>
                  <a:pt x="1220231" y="254222"/>
                  <a:pt x="1191939" y="270728"/>
                  <a:pt x="1167319" y="291830"/>
                </a:cubicBezTo>
                <a:cubicBezTo>
                  <a:pt x="1019067" y="418903"/>
                  <a:pt x="1204372" y="274234"/>
                  <a:pt x="1050588" y="428018"/>
                </a:cubicBezTo>
                <a:cubicBezTo>
                  <a:pt x="1027660" y="450946"/>
                  <a:pt x="995694" y="463455"/>
                  <a:pt x="972766" y="486383"/>
                </a:cubicBezTo>
                <a:cubicBezTo>
                  <a:pt x="902676" y="556472"/>
                  <a:pt x="930724" y="556290"/>
                  <a:pt x="875490" y="622571"/>
                </a:cubicBezTo>
                <a:cubicBezTo>
                  <a:pt x="857876" y="643708"/>
                  <a:pt x="834738" y="659800"/>
                  <a:pt x="817124" y="680937"/>
                </a:cubicBezTo>
                <a:cubicBezTo>
                  <a:pt x="802155" y="698900"/>
                  <a:pt x="793182" y="721340"/>
                  <a:pt x="778213" y="739303"/>
                </a:cubicBezTo>
                <a:cubicBezTo>
                  <a:pt x="760599" y="760440"/>
                  <a:pt x="737965" y="776963"/>
                  <a:pt x="719847" y="797669"/>
                </a:cubicBezTo>
                <a:cubicBezTo>
                  <a:pt x="692503" y="828920"/>
                  <a:pt x="669959" y="864219"/>
                  <a:pt x="642026" y="894945"/>
                </a:cubicBezTo>
                <a:lnTo>
                  <a:pt x="466928" y="1070043"/>
                </a:lnTo>
                <a:cubicBezTo>
                  <a:pt x="447473" y="1089498"/>
                  <a:pt x="423824" y="1105516"/>
                  <a:pt x="408562" y="1128409"/>
                </a:cubicBezTo>
                <a:lnTo>
                  <a:pt x="369651" y="1186775"/>
                </a:lnTo>
                <a:lnTo>
                  <a:pt x="291830" y="1420239"/>
                </a:lnTo>
                <a:cubicBezTo>
                  <a:pt x="291828" y="1420244"/>
                  <a:pt x="252922" y="1536967"/>
                  <a:pt x="252919" y="1536971"/>
                </a:cubicBezTo>
                <a:cubicBezTo>
                  <a:pt x="208857" y="1603065"/>
                  <a:pt x="190532" y="1619462"/>
                  <a:pt x="175098" y="1712069"/>
                </a:cubicBezTo>
                <a:cubicBezTo>
                  <a:pt x="161952" y="1790944"/>
                  <a:pt x="157954" y="1834069"/>
                  <a:pt x="136188" y="1906622"/>
                </a:cubicBezTo>
                <a:cubicBezTo>
                  <a:pt x="124402" y="1945908"/>
                  <a:pt x="110247" y="1984443"/>
                  <a:pt x="97277" y="2023354"/>
                </a:cubicBezTo>
                <a:lnTo>
                  <a:pt x="77822" y="2081720"/>
                </a:lnTo>
                <a:cubicBezTo>
                  <a:pt x="71337" y="2101175"/>
                  <a:pt x="62388" y="2119976"/>
                  <a:pt x="58366" y="2140086"/>
                </a:cubicBezTo>
                <a:cubicBezTo>
                  <a:pt x="44995" y="2206944"/>
                  <a:pt x="37772" y="2251079"/>
                  <a:pt x="19456" y="2315183"/>
                </a:cubicBezTo>
                <a:cubicBezTo>
                  <a:pt x="13822" y="2334902"/>
                  <a:pt x="6485" y="2354094"/>
                  <a:pt x="0" y="2373549"/>
                </a:cubicBezTo>
                <a:cubicBezTo>
                  <a:pt x="6485" y="2490281"/>
                  <a:pt x="8372" y="2607360"/>
                  <a:pt x="19456" y="2723745"/>
                </a:cubicBezTo>
                <a:cubicBezTo>
                  <a:pt x="21400" y="2744160"/>
                  <a:pt x="33277" y="2762392"/>
                  <a:pt x="38911" y="2782111"/>
                </a:cubicBezTo>
                <a:cubicBezTo>
                  <a:pt x="90152" y="2961456"/>
                  <a:pt x="19561" y="2756416"/>
                  <a:pt x="97277" y="2937754"/>
                </a:cubicBezTo>
                <a:cubicBezTo>
                  <a:pt x="105355" y="2956604"/>
                  <a:pt x="106773" y="2978193"/>
                  <a:pt x="116732" y="2996120"/>
                </a:cubicBezTo>
                <a:cubicBezTo>
                  <a:pt x="215071" y="3173131"/>
                  <a:pt x="158393" y="3057788"/>
                  <a:pt x="252919" y="3171218"/>
                </a:cubicBezTo>
                <a:cubicBezTo>
                  <a:pt x="267888" y="3189181"/>
                  <a:pt x="274233" y="3214186"/>
                  <a:pt x="291830" y="3229583"/>
                </a:cubicBezTo>
                <a:cubicBezTo>
                  <a:pt x="384670" y="3310818"/>
                  <a:pt x="415082" y="3309578"/>
                  <a:pt x="525294" y="3346315"/>
                </a:cubicBezTo>
                <a:lnTo>
                  <a:pt x="642026" y="3385226"/>
                </a:lnTo>
                <a:cubicBezTo>
                  <a:pt x="667966" y="3391711"/>
                  <a:pt x="694137" y="3397335"/>
                  <a:pt x="719847" y="3404681"/>
                </a:cubicBezTo>
                <a:cubicBezTo>
                  <a:pt x="915222" y="3460503"/>
                  <a:pt x="612754" y="3382773"/>
                  <a:pt x="856034" y="3443592"/>
                </a:cubicBezTo>
                <a:cubicBezTo>
                  <a:pt x="1023303" y="3555106"/>
                  <a:pt x="811669" y="3421409"/>
                  <a:pt x="972766" y="3501958"/>
                </a:cubicBezTo>
                <a:cubicBezTo>
                  <a:pt x="993680" y="3512415"/>
                  <a:pt x="1011677" y="3527899"/>
                  <a:pt x="1031132" y="3540869"/>
                </a:cubicBezTo>
                <a:cubicBezTo>
                  <a:pt x="1186775" y="3534384"/>
                  <a:pt x="1342678" y="3532512"/>
                  <a:pt x="1498060" y="3521413"/>
                </a:cubicBezTo>
                <a:cubicBezTo>
                  <a:pt x="1580315" y="3515538"/>
                  <a:pt x="1577674" y="3491557"/>
                  <a:pt x="1653702" y="3463047"/>
                </a:cubicBezTo>
                <a:cubicBezTo>
                  <a:pt x="1678739" y="3453658"/>
                  <a:pt x="1705583" y="3450077"/>
                  <a:pt x="1731524" y="3443592"/>
                </a:cubicBezTo>
                <a:cubicBezTo>
                  <a:pt x="1770435" y="3417652"/>
                  <a:pt x="1803891" y="3380560"/>
                  <a:pt x="1848256" y="3365771"/>
                </a:cubicBezTo>
                <a:cubicBezTo>
                  <a:pt x="1908633" y="3345645"/>
                  <a:pt x="1924345" y="3343464"/>
                  <a:pt x="1984443" y="3307405"/>
                </a:cubicBezTo>
                <a:cubicBezTo>
                  <a:pt x="2024544" y="3283345"/>
                  <a:pt x="2057755" y="3246951"/>
                  <a:pt x="2101175" y="3229583"/>
                </a:cubicBezTo>
                <a:cubicBezTo>
                  <a:pt x="2133600" y="3216613"/>
                  <a:pt x="2167215" y="3206291"/>
                  <a:pt x="2198451" y="3190673"/>
                </a:cubicBezTo>
                <a:cubicBezTo>
                  <a:pt x="2232273" y="3173762"/>
                  <a:pt x="2261303" y="3147955"/>
                  <a:pt x="2295728" y="3132307"/>
                </a:cubicBezTo>
                <a:cubicBezTo>
                  <a:pt x="2333067" y="3115335"/>
                  <a:pt x="2373549" y="3106366"/>
                  <a:pt x="2412460" y="3093396"/>
                </a:cubicBezTo>
                <a:cubicBezTo>
                  <a:pt x="2431915" y="3086911"/>
                  <a:pt x="2452483" y="3083112"/>
                  <a:pt x="2470826" y="3073941"/>
                </a:cubicBezTo>
                <a:cubicBezTo>
                  <a:pt x="2496766" y="3060971"/>
                  <a:pt x="2523294" y="3049115"/>
                  <a:pt x="2548647" y="3035030"/>
                </a:cubicBezTo>
                <a:cubicBezTo>
                  <a:pt x="2581703" y="3016666"/>
                  <a:pt x="2612102" y="2993575"/>
                  <a:pt x="2645924" y="2976664"/>
                </a:cubicBezTo>
                <a:cubicBezTo>
                  <a:pt x="2773402" y="2912925"/>
                  <a:pt x="2646111" y="3039753"/>
                  <a:pt x="2859932" y="2879388"/>
                </a:cubicBezTo>
                <a:cubicBezTo>
                  <a:pt x="2911813" y="2840477"/>
                  <a:pt x="2969718" y="2808513"/>
                  <a:pt x="3015575" y="2762656"/>
                </a:cubicBezTo>
                <a:cubicBezTo>
                  <a:pt x="3237571" y="2540660"/>
                  <a:pt x="2964216" y="2821352"/>
                  <a:pt x="3151762" y="2607013"/>
                </a:cubicBezTo>
                <a:cubicBezTo>
                  <a:pt x="3175919" y="2579405"/>
                  <a:pt x="3205709" y="2557045"/>
                  <a:pt x="3229583" y="2529192"/>
                </a:cubicBezTo>
                <a:cubicBezTo>
                  <a:pt x="3244800" y="2511439"/>
                  <a:pt x="3252960" y="2488302"/>
                  <a:pt x="3268494" y="2470826"/>
                </a:cubicBezTo>
                <a:cubicBezTo>
                  <a:pt x="3305053" y="2429698"/>
                  <a:pt x="3352209" y="2398116"/>
                  <a:pt x="3385226" y="2354094"/>
                </a:cubicBezTo>
                <a:cubicBezTo>
                  <a:pt x="3404681" y="2328154"/>
                  <a:pt x="3422240" y="2300676"/>
                  <a:pt x="3443592" y="2276273"/>
                </a:cubicBezTo>
                <a:cubicBezTo>
                  <a:pt x="3655776" y="2033777"/>
                  <a:pt x="3393569" y="2345751"/>
                  <a:pt x="3599234" y="2140086"/>
                </a:cubicBezTo>
                <a:cubicBezTo>
                  <a:pt x="3615768" y="2123552"/>
                  <a:pt x="3623176" y="2099683"/>
                  <a:pt x="3638145" y="2081720"/>
                </a:cubicBezTo>
                <a:cubicBezTo>
                  <a:pt x="3655759" y="2060583"/>
                  <a:pt x="3678897" y="2044491"/>
                  <a:pt x="3696511" y="2023354"/>
                </a:cubicBezTo>
                <a:cubicBezTo>
                  <a:pt x="3711480" y="2005391"/>
                  <a:pt x="3717825" y="1980386"/>
                  <a:pt x="3735422" y="1964988"/>
                </a:cubicBezTo>
                <a:cubicBezTo>
                  <a:pt x="3770616" y="1934193"/>
                  <a:pt x="3813243" y="1913106"/>
                  <a:pt x="3852153" y="1887166"/>
                </a:cubicBezTo>
                <a:lnTo>
                  <a:pt x="3910519" y="1848256"/>
                </a:lnTo>
                <a:cubicBezTo>
                  <a:pt x="3923489" y="1828801"/>
                  <a:pt x="3947971" y="1813227"/>
                  <a:pt x="3949430" y="1789890"/>
                </a:cubicBezTo>
                <a:cubicBezTo>
                  <a:pt x="3950455" y="1773495"/>
                  <a:pt x="3943358" y="1535775"/>
                  <a:pt x="3910519" y="1459149"/>
                </a:cubicBezTo>
                <a:cubicBezTo>
                  <a:pt x="3901308" y="1437657"/>
                  <a:pt x="3881105" y="1422150"/>
                  <a:pt x="3871609" y="1400783"/>
                </a:cubicBezTo>
                <a:cubicBezTo>
                  <a:pt x="3854951" y="1363303"/>
                  <a:pt x="3845668" y="1322962"/>
                  <a:pt x="3832698" y="1284052"/>
                </a:cubicBezTo>
                <a:lnTo>
                  <a:pt x="3793788" y="1167320"/>
                </a:lnTo>
                <a:cubicBezTo>
                  <a:pt x="3787303" y="1147865"/>
                  <a:pt x="3778354" y="1129064"/>
                  <a:pt x="3774332" y="1108954"/>
                </a:cubicBezTo>
                <a:cubicBezTo>
                  <a:pt x="3734782" y="911202"/>
                  <a:pt x="3775302" y="1092888"/>
                  <a:pt x="3735422" y="953311"/>
                </a:cubicBezTo>
                <a:cubicBezTo>
                  <a:pt x="3676622" y="747512"/>
                  <a:pt x="3769513" y="1036130"/>
                  <a:pt x="3677056" y="758758"/>
                </a:cubicBezTo>
                <a:cubicBezTo>
                  <a:pt x="3670571" y="739303"/>
                  <a:pt x="3668976" y="717456"/>
                  <a:pt x="3657600" y="700392"/>
                </a:cubicBezTo>
                <a:cubicBezTo>
                  <a:pt x="3518573" y="491848"/>
                  <a:pt x="3735073" y="808336"/>
                  <a:pt x="3560324" y="583660"/>
                </a:cubicBezTo>
                <a:cubicBezTo>
                  <a:pt x="3438105" y="426522"/>
                  <a:pt x="3537126" y="503344"/>
                  <a:pt x="3424136" y="428018"/>
                </a:cubicBezTo>
                <a:cubicBezTo>
                  <a:pt x="3359286" y="330742"/>
                  <a:pt x="3404680" y="382621"/>
                  <a:pt x="3268494" y="291830"/>
                </a:cubicBezTo>
                <a:lnTo>
                  <a:pt x="3210128" y="252920"/>
                </a:lnTo>
                <a:cubicBezTo>
                  <a:pt x="3190673" y="239950"/>
                  <a:pt x="3173945" y="221403"/>
                  <a:pt x="3151762" y="214009"/>
                </a:cubicBezTo>
                <a:lnTo>
                  <a:pt x="3093396" y="194554"/>
                </a:lnTo>
                <a:cubicBezTo>
                  <a:pt x="2920565" y="64930"/>
                  <a:pt x="3107741" y="189584"/>
                  <a:pt x="2937753" y="116732"/>
                </a:cubicBezTo>
                <a:cubicBezTo>
                  <a:pt x="2916262" y="107521"/>
                  <a:pt x="2901281" y="86032"/>
                  <a:pt x="2879388" y="77822"/>
                </a:cubicBezTo>
                <a:cubicBezTo>
                  <a:pt x="2848426" y="66211"/>
                  <a:pt x="2814332" y="65802"/>
                  <a:pt x="2782111" y="58366"/>
                </a:cubicBezTo>
                <a:cubicBezTo>
                  <a:pt x="2639475" y="25450"/>
                  <a:pt x="2664584" y="32162"/>
                  <a:pt x="2568102" y="0"/>
                </a:cubicBezTo>
                <a:cubicBezTo>
                  <a:pt x="2464671" y="2523"/>
                  <a:pt x="1788037" y="5096"/>
                  <a:pt x="1517515" y="38911"/>
                </a:cubicBezTo>
                <a:cubicBezTo>
                  <a:pt x="1497166" y="41455"/>
                  <a:pt x="1478604" y="51881"/>
                  <a:pt x="1459149" y="58366"/>
                </a:cubicBezTo>
                <a:cubicBezTo>
                  <a:pt x="1415152" y="124363"/>
                  <a:pt x="1410511" y="90792"/>
                  <a:pt x="1400783" y="97277"/>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extBox 8">
            <a:extLst>
              <a:ext uri="{FF2B5EF4-FFF2-40B4-BE49-F238E27FC236}">
                <a16:creationId xmlns:a16="http://schemas.microsoft.com/office/drawing/2014/main" id="{82D96588-7100-3F4E-8E14-19142BD39C3C}"/>
              </a:ext>
            </a:extLst>
          </p:cNvPr>
          <p:cNvSpPr txBox="1"/>
          <p:nvPr/>
        </p:nvSpPr>
        <p:spPr>
          <a:xfrm>
            <a:off x="5207529" y="1780738"/>
            <a:ext cx="1838965" cy="584775"/>
          </a:xfrm>
          <a:prstGeom prst="rect">
            <a:avLst/>
          </a:prstGeom>
          <a:noFill/>
        </p:spPr>
        <p:txBody>
          <a:bodyPr wrap="none" rtlCol="0">
            <a:spAutoFit/>
          </a:bodyPr>
          <a:lstStyle/>
          <a:p>
            <a:r>
              <a:rPr lang="en-US" sz="1600" dirty="0"/>
              <a:t>Reefer Container </a:t>
            </a:r>
          </a:p>
          <a:p>
            <a:r>
              <a:rPr lang="en-US" sz="1600" dirty="0"/>
              <a:t> subdomain (core)</a:t>
            </a:r>
          </a:p>
        </p:txBody>
      </p:sp>
      <p:sp>
        <p:nvSpPr>
          <p:cNvPr id="12" name="Freeform 11">
            <a:extLst>
              <a:ext uri="{FF2B5EF4-FFF2-40B4-BE49-F238E27FC236}">
                <a16:creationId xmlns:a16="http://schemas.microsoft.com/office/drawing/2014/main" id="{AE9BBE00-EBB9-2F4F-8D55-F0F2278BFC34}"/>
              </a:ext>
            </a:extLst>
          </p:cNvPr>
          <p:cNvSpPr/>
          <p:nvPr/>
        </p:nvSpPr>
        <p:spPr>
          <a:xfrm>
            <a:off x="5035827" y="4187687"/>
            <a:ext cx="3304208" cy="1219200"/>
          </a:xfrm>
          <a:custGeom>
            <a:avLst/>
            <a:gdLst>
              <a:gd name="connsiteX0" fmla="*/ 304800 w 2478156"/>
              <a:gd name="connsiteY0" fmla="*/ 66261 h 914400"/>
              <a:gd name="connsiteX1" fmla="*/ 304800 w 2478156"/>
              <a:gd name="connsiteY1" fmla="*/ 66261 h 914400"/>
              <a:gd name="connsiteX2" fmla="*/ 198782 w 2478156"/>
              <a:gd name="connsiteY2" fmla="*/ 145774 h 914400"/>
              <a:gd name="connsiteX3" fmla="*/ 145773 w 2478156"/>
              <a:gd name="connsiteY3" fmla="*/ 198783 h 914400"/>
              <a:gd name="connsiteX4" fmla="*/ 79513 w 2478156"/>
              <a:gd name="connsiteY4" fmla="*/ 251792 h 914400"/>
              <a:gd name="connsiteX5" fmla="*/ 66260 w 2478156"/>
              <a:gd name="connsiteY5" fmla="*/ 318052 h 914400"/>
              <a:gd name="connsiteX6" fmla="*/ 0 w 2478156"/>
              <a:gd name="connsiteY6" fmla="*/ 649357 h 914400"/>
              <a:gd name="connsiteX7" fmla="*/ 212034 w 2478156"/>
              <a:gd name="connsiteY7" fmla="*/ 874644 h 914400"/>
              <a:gd name="connsiteX8" fmla="*/ 662608 w 2478156"/>
              <a:gd name="connsiteY8" fmla="*/ 914400 h 914400"/>
              <a:gd name="connsiteX9" fmla="*/ 1815547 w 2478156"/>
              <a:gd name="connsiteY9" fmla="*/ 834887 h 914400"/>
              <a:gd name="connsiteX10" fmla="*/ 2345634 w 2478156"/>
              <a:gd name="connsiteY10" fmla="*/ 781878 h 914400"/>
              <a:gd name="connsiteX11" fmla="*/ 2478156 w 2478156"/>
              <a:gd name="connsiteY11" fmla="*/ 556592 h 914400"/>
              <a:gd name="connsiteX12" fmla="*/ 2305878 w 2478156"/>
              <a:gd name="connsiteY12" fmla="*/ 304800 h 914400"/>
              <a:gd name="connsiteX13" fmla="*/ 1987826 w 2478156"/>
              <a:gd name="connsiteY13" fmla="*/ 159026 h 914400"/>
              <a:gd name="connsiteX14" fmla="*/ 1643269 w 2478156"/>
              <a:gd name="connsiteY14" fmla="*/ 53009 h 914400"/>
              <a:gd name="connsiteX15" fmla="*/ 1245704 w 2478156"/>
              <a:gd name="connsiteY15" fmla="*/ 39757 h 914400"/>
              <a:gd name="connsiteX16" fmla="*/ 914400 w 2478156"/>
              <a:gd name="connsiteY16" fmla="*/ 0 h 914400"/>
              <a:gd name="connsiteX17" fmla="*/ 649356 w 2478156"/>
              <a:gd name="connsiteY17" fmla="*/ 26505 h 914400"/>
              <a:gd name="connsiteX18" fmla="*/ 304800 w 2478156"/>
              <a:gd name="connsiteY18" fmla="*/ 662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156" h="914400">
                <a:moveTo>
                  <a:pt x="304800" y="66261"/>
                </a:moveTo>
                <a:lnTo>
                  <a:pt x="304800" y="66261"/>
                </a:lnTo>
                <a:cubicBezTo>
                  <a:pt x="269461" y="92765"/>
                  <a:pt x="232718" y="117495"/>
                  <a:pt x="198782" y="145774"/>
                </a:cubicBezTo>
                <a:cubicBezTo>
                  <a:pt x="179585" y="161771"/>
                  <a:pt x="164746" y="182521"/>
                  <a:pt x="145773" y="198783"/>
                </a:cubicBezTo>
                <a:cubicBezTo>
                  <a:pt x="28768" y="299073"/>
                  <a:pt x="169723" y="161578"/>
                  <a:pt x="79513" y="251792"/>
                </a:cubicBezTo>
                <a:cubicBezTo>
                  <a:pt x="63466" y="299929"/>
                  <a:pt x="66260" y="277579"/>
                  <a:pt x="66260" y="318052"/>
                </a:cubicBezTo>
                <a:lnTo>
                  <a:pt x="0" y="649357"/>
                </a:lnTo>
                <a:lnTo>
                  <a:pt x="212034" y="874644"/>
                </a:lnTo>
                <a:lnTo>
                  <a:pt x="662608" y="914400"/>
                </a:lnTo>
                <a:lnTo>
                  <a:pt x="1815547" y="834887"/>
                </a:lnTo>
                <a:lnTo>
                  <a:pt x="2345634" y="781878"/>
                </a:lnTo>
                <a:lnTo>
                  <a:pt x="2478156" y="556592"/>
                </a:lnTo>
                <a:lnTo>
                  <a:pt x="2305878" y="304800"/>
                </a:lnTo>
                <a:lnTo>
                  <a:pt x="1987826" y="159026"/>
                </a:lnTo>
                <a:lnTo>
                  <a:pt x="1643269" y="53009"/>
                </a:lnTo>
                <a:lnTo>
                  <a:pt x="1245704" y="39757"/>
                </a:lnTo>
                <a:lnTo>
                  <a:pt x="914400" y="0"/>
                </a:lnTo>
                <a:lnTo>
                  <a:pt x="649356" y="26505"/>
                </a:lnTo>
                <a:lnTo>
                  <a:pt x="304800" y="66261"/>
                </a:ln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endParaRPr lang="en-US" sz="1333" dirty="0">
              <a:solidFill>
                <a:prstClr val="white"/>
              </a:solidFill>
              <a:latin typeface="Arial"/>
            </a:endParaRPr>
          </a:p>
        </p:txBody>
      </p:sp>
      <p:sp>
        <p:nvSpPr>
          <p:cNvPr id="13" name="TextBox 12">
            <a:extLst>
              <a:ext uri="{FF2B5EF4-FFF2-40B4-BE49-F238E27FC236}">
                <a16:creationId xmlns:a16="http://schemas.microsoft.com/office/drawing/2014/main" id="{9785D5B5-1070-BA43-ADB5-7A3AC028C7AC}"/>
              </a:ext>
            </a:extLst>
          </p:cNvPr>
          <p:cNvSpPr txBox="1"/>
          <p:nvPr/>
        </p:nvSpPr>
        <p:spPr>
          <a:xfrm>
            <a:off x="5366010" y="4585619"/>
            <a:ext cx="2969083" cy="338554"/>
          </a:xfrm>
          <a:prstGeom prst="rect">
            <a:avLst/>
          </a:prstGeom>
          <a:noFill/>
        </p:spPr>
        <p:txBody>
          <a:bodyPr wrap="none" rtlCol="0">
            <a:spAutoFit/>
          </a:bodyPr>
          <a:lstStyle/>
          <a:p>
            <a:r>
              <a:rPr lang="en-US" sz="1600" dirty="0"/>
              <a:t>Inventory subdomain (support)</a:t>
            </a:r>
          </a:p>
        </p:txBody>
      </p:sp>
      <p:sp>
        <p:nvSpPr>
          <p:cNvPr id="15" name="Freeform 14">
            <a:extLst>
              <a:ext uri="{FF2B5EF4-FFF2-40B4-BE49-F238E27FC236}">
                <a16:creationId xmlns:a16="http://schemas.microsoft.com/office/drawing/2014/main" id="{D7B9623A-A792-DF46-B717-437C52E7542C}"/>
              </a:ext>
            </a:extLst>
          </p:cNvPr>
          <p:cNvSpPr/>
          <p:nvPr/>
        </p:nvSpPr>
        <p:spPr>
          <a:xfrm>
            <a:off x="7872851" y="1718251"/>
            <a:ext cx="2773172" cy="1067495"/>
          </a:xfrm>
          <a:custGeom>
            <a:avLst/>
            <a:gdLst>
              <a:gd name="connsiteX0" fmla="*/ 132521 w 2346014"/>
              <a:gd name="connsiteY0" fmla="*/ 331304 h 1113406"/>
              <a:gd name="connsiteX1" fmla="*/ 0 w 2346014"/>
              <a:gd name="connsiteY1" fmla="*/ 675861 h 1113406"/>
              <a:gd name="connsiteX2" fmla="*/ 92765 w 2346014"/>
              <a:gd name="connsiteY2" fmla="*/ 755374 h 1113406"/>
              <a:gd name="connsiteX3" fmla="*/ 132521 w 2346014"/>
              <a:gd name="connsiteY3" fmla="*/ 795130 h 1113406"/>
              <a:gd name="connsiteX4" fmla="*/ 357808 w 2346014"/>
              <a:gd name="connsiteY4" fmla="*/ 980661 h 1113406"/>
              <a:gd name="connsiteX5" fmla="*/ 715617 w 2346014"/>
              <a:gd name="connsiteY5" fmla="*/ 1099930 h 1113406"/>
              <a:gd name="connsiteX6" fmla="*/ 1444487 w 2346014"/>
              <a:gd name="connsiteY6" fmla="*/ 1099930 h 1113406"/>
              <a:gd name="connsiteX7" fmla="*/ 1524000 w 2346014"/>
              <a:gd name="connsiteY7" fmla="*/ 1073426 h 1113406"/>
              <a:gd name="connsiteX8" fmla="*/ 1577008 w 2346014"/>
              <a:gd name="connsiteY8" fmla="*/ 1060174 h 1113406"/>
              <a:gd name="connsiteX9" fmla="*/ 1616765 w 2346014"/>
              <a:gd name="connsiteY9" fmla="*/ 1046921 h 1113406"/>
              <a:gd name="connsiteX10" fmla="*/ 1722782 w 2346014"/>
              <a:gd name="connsiteY10" fmla="*/ 1020417 h 1113406"/>
              <a:gd name="connsiteX11" fmla="*/ 1775791 w 2346014"/>
              <a:gd name="connsiteY11" fmla="*/ 1007165 h 1113406"/>
              <a:gd name="connsiteX12" fmla="*/ 1934817 w 2346014"/>
              <a:gd name="connsiteY12" fmla="*/ 954156 h 1113406"/>
              <a:gd name="connsiteX13" fmla="*/ 2027582 w 2346014"/>
              <a:gd name="connsiteY13" fmla="*/ 940904 h 1113406"/>
              <a:gd name="connsiteX14" fmla="*/ 2040834 w 2346014"/>
              <a:gd name="connsiteY14" fmla="*/ 887895 h 1113406"/>
              <a:gd name="connsiteX15" fmla="*/ 2067339 w 2346014"/>
              <a:gd name="connsiteY15" fmla="*/ 861391 h 1113406"/>
              <a:gd name="connsiteX16" fmla="*/ 2093843 w 2346014"/>
              <a:gd name="connsiteY16" fmla="*/ 821634 h 1113406"/>
              <a:gd name="connsiteX17" fmla="*/ 2173356 w 2346014"/>
              <a:gd name="connsiteY17" fmla="*/ 742121 h 1113406"/>
              <a:gd name="connsiteX18" fmla="*/ 2199860 w 2346014"/>
              <a:gd name="connsiteY18" fmla="*/ 702365 h 1113406"/>
              <a:gd name="connsiteX19" fmla="*/ 2239617 w 2346014"/>
              <a:gd name="connsiteY19" fmla="*/ 675861 h 1113406"/>
              <a:gd name="connsiteX20" fmla="*/ 2292626 w 2346014"/>
              <a:gd name="connsiteY20" fmla="*/ 622852 h 1113406"/>
              <a:gd name="connsiteX21" fmla="*/ 2305878 w 2346014"/>
              <a:gd name="connsiteY21" fmla="*/ 583095 h 1113406"/>
              <a:gd name="connsiteX22" fmla="*/ 2345634 w 2346014"/>
              <a:gd name="connsiteY22" fmla="*/ 556591 h 1113406"/>
              <a:gd name="connsiteX23" fmla="*/ 2319130 w 2346014"/>
              <a:gd name="connsiteY23" fmla="*/ 477078 h 1113406"/>
              <a:gd name="connsiteX24" fmla="*/ 2305878 w 2346014"/>
              <a:gd name="connsiteY24" fmla="*/ 437321 h 1113406"/>
              <a:gd name="connsiteX25" fmla="*/ 2239617 w 2346014"/>
              <a:gd name="connsiteY25" fmla="*/ 318052 h 1113406"/>
              <a:gd name="connsiteX26" fmla="*/ 2186608 w 2346014"/>
              <a:gd name="connsiteY26" fmla="*/ 265043 h 1113406"/>
              <a:gd name="connsiteX27" fmla="*/ 2160104 w 2346014"/>
              <a:gd name="connsiteY27" fmla="*/ 225287 h 1113406"/>
              <a:gd name="connsiteX28" fmla="*/ 2107095 w 2346014"/>
              <a:gd name="connsiteY28" fmla="*/ 212034 h 1113406"/>
              <a:gd name="connsiteX29" fmla="*/ 1961321 w 2346014"/>
              <a:gd name="connsiteY29" fmla="*/ 132521 h 1113406"/>
              <a:gd name="connsiteX30" fmla="*/ 1921565 w 2346014"/>
              <a:gd name="connsiteY30" fmla="*/ 119269 h 1113406"/>
              <a:gd name="connsiteX31" fmla="*/ 1881808 w 2346014"/>
              <a:gd name="connsiteY31" fmla="*/ 79513 h 1113406"/>
              <a:gd name="connsiteX32" fmla="*/ 1590260 w 2346014"/>
              <a:gd name="connsiteY32" fmla="*/ 39756 h 1113406"/>
              <a:gd name="connsiteX33" fmla="*/ 1550504 w 2346014"/>
              <a:gd name="connsiteY33" fmla="*/ 26504 h 1113406"/>
              <a:gd name="connsiteX34" fmla="*/ 1444487 w 2346014"/>
              <a:gd name="connsiteY34" fmla="*/ 0 h 1113406"/>
              <a:gd name="connsiteX35" fmla="*/ 742121 w 2346014"/>
              <a:gd name="connsiteY35" fmla="*/ 26504 h 1113406"/>
              <a:gd name="connsiteX36" fmla="*/ 702365 w 2346014"/>
              <a:gd name="connsiteY36" fmla="*/ 39756 h 1113406"/>
              <a:gd name="connsiteX37" fmla="*/ 649356 w 2346014"/>
              <a:gd name="connsiteY37" fmla="*/ 53008 h 1113406"/>
              <a:gd name="connsiteX38" fmla="*/ 583095 w 2346014"/>
              <a:gd name="connsiteY38" fmla="*/ 66261 h 1113406"/>
              <a:gd name="connsiteX39" fmla="*/ 543339 w 2346014"/>
              <a:gd name="connsiteY39" fmla="*/ 79513 h 1113406"/>
              <a:gd name="connsiteX40" fmla="*/ 477078 w 2346014"/>
              <a:gd name="connsiteY40" fmla="*/ 92765 h 1113406"/>
              <a:gd name="connsiteX41" fmla="*/ 397565 w 2346014"/>
              <a:gd name="connsiteY41" fmla="*/ 119269 h 1113406"/>
              <a:gd name="connsiteX42" fmla="*/ 357808 w 2346014"/>
              <a:gd name="connsiteY42" fmla="*/ 132521 h 1113406"/>
              <a:gd name="connsiteX43" fmla="*/ 318052 w 2346014"/>
              <a:gd name="connsiteY43" fmla="*/ 159026 h 1113406"/>
              <a:gd name="connsiteX44" fmla="*/ 278295 w 2346014"/>
              <a:gd name="connsiteY44" fmla="*/ 172278 h 1113406"/>
              <a:gd name="connsiteX45" fmla="*/ 212034 w 2346014"/>
              <a:gd name="connsiteY45" fmla="*/ 238539 h 1113406"/>
              <a:gd name="connsiteX46" fmla="*/ 172278 w 2346014"/>
              <a:gd name="connsiteY46" fmla="*/ 278295 h 1113406"/>
              <a:gd name="connsiteX47" fmla="*/ 145774 w 2346014"/>
              <a:gd name="connsiteY47" fmla="*/ 304800 h 1113406"/>
              <a:gd name="connsiteX48" fmla="*/ 132521 w 2346014"/>
              <a:gd name="connsiteY48" fmla="*/ 331304 h 11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6014" h="1113406">
                <a:moveTo>
                  <a:pt x="132521" y="331304"/>
                </a:moveTo>
                <a:lnTo>
                  <a:pt x="0" y="675861"/>
                </a:lnTo>
                <a:cubicBezTo>
                  <a:pt x="30922" y="702365"/>
                  <a:pt x="60963" y="729932"/>
                  <a:pt x="92765" y="755374"/>
                </a:cubicBezTo>
                <a:cubicBezTo>
                  <a:pt x="136196" y="790119"/>
                  <a:pt x="132521" y="764345"/>
                  <a:pt x="132521" y="795130"/>
                </a:cubicBezTo>
                <a:lnTo>
                  <a:pt x="357808" y="980661"/>
                </a:lnTo>
                <a:lnTo>
                  <a:pt x="715617" y="1099930"/>
                </a:lnTo>
                <a:cubicBezTo>
                  <a:pt x="980844" y="1108771"/>
                  <a:pt x="1183076" y="1125228"/>
                  <a:pt x="1444487" y="1099930"/>
                </a:cubicBezTo>
                <a:cubicBezTo>
                  <a:pt x="1472295" y="1097239"/>
                  <a:pt x="1497240" y="1081454"/>
                  <a:pt x="1524000" y="1073426"/>
                </a:cubicBezTo>
                <a:cubicBezTo>
                  <a:pt x="1541445" y="1068193"/>
                  <a:pt x="1559496" y="1065178"/>
                  <a:pt x="1577008" y="1060174"/>
                </a:cubicBezTo>
                <a:cubicBezTo>
                  <a:pt x="1590440" y="1056336"/>
                  <a:pt x="1603288" y="1050597"/>
                  <a:pt x="1616765" y="1046921"/>
                </a:cubicBezTo>
                <a:cubicBezTo>
                  <a:pt x="1651908" y="1037336"/>
                  <a:pt x="1687443" y="1029252"/>
                  <a:pt x="1722782" y="1020417"/>
                </a:cubicBezTo>
                <a:cubicBezTo>
                  <a:pt x="1740452" y="1016000"/>
                  <a:pt x="1758880" y="1013929"/>
                  <a:pt x="1775791" y="1007165"/>
                </a:cubicBezTo>
                <a:cubicBezTo>
                  <a:pt x="1827865" y="986336"/>
                  <a:pt x="1879264" y="964256"/>
                  <a:pt x="1934817" y="954156"/>
                </a:cubicBezTo>
                <a:cubicBezTo>
                  <a:pt x="1965549" y="948568"/>
                  <a:pt x="1996660" y="945321"/>
                  <a:pt x="2027582" y="940904"/>
                </a:cubicBezTo>
                <a:cubicBezTo>
                  <a:pt x="2031999" y="923234"/>
                  <a:pt x="2032689" y="904186"/>
                  <a:pt x="2040834" y="887895"/>
                </a:cubicBezTo>
                <a:cubicBezTo>
                  <a:pt x="2046422" y="876720"/>
                  <a:pt x="2059534" y="871147"/>
                  <a:pt x="2067339" y="861391"/>
                </a:cubicBezTo>
                <a:cubicBezTo>
                  <a:pt x="2077289" y="848954"/>
                  <a:pt x="2083262" y="833538"/>
                  <a:pt x="2093843" y="821634"/>
                </a:cubicBezTo>
                <a:cubicBezTo>
                  <a:pt x="2118745" y="793619"/>
                  <a:pt x="2152564" y="773309"/>
                  <a:pt x="2173356" y="742121"/>
                </a:cubicBezTo>
                <a:cubicBezTo>
                  <a:pt x="2182191" y="728869"/>
                  <a:pt x="2188598" y="713627"/>
                  <a:pt x="2199860" y="702365"/>
                </a:cubicBezTo>
                <a:cubicBezTo>
                  <a:pt x="2211122" y="691103"/>
                  <a:pt x="2227524" y="686226"/>
                  <a:pt x="2239617" y="675861"/>
                </a:cubicBezTo>
                <a:cubicBezTo>
                  <a:pt x="2258590" y="659599"/>
                  <a:pt x="2292626" y="622852"/>
                  <a:pt x="2292626" y="622852"/>
                </a:cubicBezTo>
                <a:cubicBezTo>
                  <a:pt x="2297043" y="609600"/>
                  <a:pt x="2297152" y="594003"/>
                  <a:pt x="2305878" y="583095"/>
                </a:cubicBezTo>
                <a:cubicBezTo>
                  <a:pt x="2315827" y="570658"/>
                  <a:pt x="2343659" y="572395"/>
                  <a:pt x="2345634" y="556591"/>
                </a:cubicBezTo>
                <a:cubicBezTo>
                  <a:pt x="2349099" y="528869"/>
                  <a:pt x="2327965" y="503582"/>
                  <a:pt x="2319130" y="477078"/>
                </a:cubicBezTo>
                <a:lnTo>
                  <a:pt x="2305878" y="437321"/>
                </a:lnTo>
                <a:cubicBezTo>
                  <a:pt x="2289214" y="387328"/>
                  <a:pt x="2285185" y="363620"/>
                  <a:pt x="2239617" y="318052"/>
                </a:cubicBezTo>
                <a:cubicBezTo>
                  <a:pt x="2221947" y="300382"/>
                  <a:pt x="2200469" y="285835"/>
                  <a:pt x="2186608" y="265043"/>
                </a:cubicBezTo>
                <a:cubicBezTo>
                  <a:pt x="2177773" y="251791"/>
                  <a:pt x="2173356" y="234122"/>
                  <a:pt x="2160104" y="225287"/>
                </a:cubicBezTo>
                <a:cubicBezTo>
                  <a:pt x="2144949" y="215184"/>
                  <a:pt x="2124765" y="216452"/>
                  <a:pt x="2107095" y="212034"/>
                </a:cubicBezTo>
                <a:cubicBezTo>
                  <a:pt x="2058704" y="179773"/>
                  <a:pt x="2021453" y="152565"/>
                  <a:pt x="1961321" y="132521"/>
                </a:cubicBezTo>
                <a:lnTo>
                  <a:pt x="1921565" y="119269"/>
                </a:lnTo>
                <a:cubicBezTo>
                  <a:pt x="1908313" y="106017"/>
                  <a:pt x="1898191" y="88615"/>
                  <a:pt x="1881808" y="79513"/>
                </a:cubicBezTo>
                <a:cubicBezTo>
                  <a:pt x="1801226" y="34745"/>
                  <a:pt x="1662598" y="44277"/>
                  <a:pt x="1590260" y="39756"/>
                </a:cubicBezTo>
                <a:cubicBezTo>
                  <a:pt x="1577008" y="35339"/>
                  <a:pt x="1563981" y="30179"/>
                  <a:pt x="1550504" y="26504"/>
                </a:cubicBezTo>
                <a:cubicBezTo>
                  <a:pt x="1515361" y="16920"/>
                  <a:pt x="1444487" y="0"/>
                  <a:pt x="1444487" y="0"/>
                </a:cubicBezTo>
                <a:cubicBezTo>
                  <a:pt x="1357053" y="2572"/>
                  <a:pt x="893845" y="12711"/>
                  <a:pt x="742121" y="26504"/>
                </a:cubicBezTo>
                <a:cubicBezTo>
                  <a:pt x="728210" y="27769"/>
                  <a:pt x="715796" y="35919"/>
                  <a:pt x="702365" y="39756"/>
                </a:cubicBezTo>
                <a:cubicBezTo>
                  <a:pt x="684852" y="44760"/>
                  <a:pt x="667136" y="49057"/>
                  <a:pt x="649356" y="53008"/>
                </a:cubicBezTo>
                <a:cubicBezTo>
                  <a:pt x="627368" y="57894"/>
                  <a:pt x="604947" y="60798"/>
                  <a:pt x="583095" y="66261"/>
                </a:cubicBezTo>
                <a:cubicBezTo>
                  <a:pt x="569543" y="69649"/>
                  <a:pt x="556891" y="76125"/>
                  <a:pt x="543339" y="79513"/>
                </a:cubicBezTo>
                <a:cubicBezTo>
                  <a:pt x="521487" y="84976"/>
                  <a:pt x="498809" y="86839"/>
                  <a:pt x="477078" y="92765"/>
                </a:cubicBezTo>
                <a:cubicBezTo>
                  <a:pt x="450124" y="100116"/>
                  <a:pt x="424069" y="110434"/>
                  <a:pt x="397565" y="119269"/>
                </a:cubicBezTo>
                <a:lnTo>
                  <a:pt x="357808" y="132521"/>
                </a:lnTo>
                <a:cubicBezTo>
                  <a:pt x="344556" y="141356"/>
                  <a:pt x="332298" y="151903"/>
                  <a:pt x="318052" y="159026"/>
                </a:cubicBezTo>
                <a:cubicBezTo>
                  <a:pt x="305558" y="165273"/>
                  <a:pt x="289470" y="163897"/>
                  <a:pt x="278295" y="172278"/>
                </a:cubicBezTo>
                <a:cubicBezTo>
                  <a:pt x="253306" y="191019"/>
                  <a:pt x="234121" y="216452"/>
                  <a:pt x="212034" y="238539"/>
                </a:cubicBezTo>
                <a:lnTo>
                  <a:pt x="172278" y="278295"/>
                </a:lnTo>
                <a:cubicBezTo>
                  <a:pt x="163443" y="287130"/>
                  <a:pt x="145774" y="292306"/>
                  <a:pt x="145774" y="304800"/>
                </a:cubicBezTo>
                <a:lnTo>
                  <a:pt x="132521" y="331304"/>
                </a:lnTo>
                <a:close/>
              </a:path>
            </a:pathLst>
          </a:cu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endParaRPr lang="en-US" sz="1333" dirty="0">
              <a:solidFill>
                <a:prstClr val="white"/>
              </a:solidFill>
              <a:latin typeface="Arial"/>
            </a:endParaRPr>
          </a:p>
        </p:txBody>
      </p:sp>
      <p:sp>
        <p:nvSpPr>
          <p:cNvPr id="16" name="TextBox 15">
            <a:extLst>
              <a:ext uri="{FF2B5EF4-FFF2-40B4-BE49-F238E27FC236}">
                <a16:creationId xmlns:a16="http://schemas.microsoft.com/office/drawing/2014/main" id="{2412141F-F726-9645-A175-89D2A1A32DB8}"/>
              </a:ext>
            </a:extLst>
          </p:cNvPr>
          <p:cNvSpPr txBox="1"/>
          <p:nvPr/>
        </p:nvSpPr>
        <p:spPr>
          <a:xfrm>
            <a:off x="8170292" y="1995010"/>
            <a:ext cx="2634054" cy="338554"/>
          </a:xfrm>
          <a:prstGeom prst="rect">
            <a:avLst/>
          </a:prstGeom>
          <a:noFill/>
        </p:spPr>
        <p:txBody>
          <a:bodyPr wrap="none" rtlCol="0">
            <a:spAutoFit/>
          </a:bodyPr>
          <a:lstStyle/>
          <a:p>
            <a:r>
              <a:rPr lang="en-US" sz="1600" dirty="0"/>
              <a:t>Shipping subdomain (core)</a:t>
            </a:r>
          </a:p>
        </p:txBody>
      </p:sp>
      <p:sp>
        <p:nvSpPr>
          <p:cNvPr id="19" name="Oval 18">
            <a:extLst>
              <a:ext uri="{FF2B5EF4-FFF2-40B4-BE49-F238E27FC236}">
                <a16:creationId xmlns:a16="http://schemas.microsoft.com/office/drawing/2014/main" id="{A23696DA-782F-EF4B-9D00-76E942ED6D6A}"/>
              </a:ext>
            </a:extLst>
          </p:cNvPr>
          <p:cNvSpPr/>
          <p:nvPr/>
        </p:nvSpPr>
        <p:spPr>
          <a:xfrm>
            <a:off x="10368117" y="473523"/>
            <a:ext cx="1651819" cy="9153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Weather</a:t>
            </a:r>
          </a:p>
          <a:p>
            <a:pPr algn="ctr" defTabSz="914354"/>
            <a:r>
              <a:rPr lang="en-US" sz="1333" dirty="0">
                <a:solidFill>
                  <a:schemeClr val="tx1">
                    <a:lumMod val="95000"/>
                    <a:lumOff val="5000"/>
                  </a:schemeClr>
                </a:solidFill>
                <a:latin typeface="Arial"/>
              </a:rPr>
              <a:t>forecast system</a:t>
            </a:r>
          </a:p>
        </p:txBody>
      </p:sp>
      <p:cxnSp>
        <p:nvCxnSpPr>
          <p:cNvPr id="21" name="Straight Connector 20">
            <a:extLst>
              <a:ext uri="{FF2B5EF4-FFF2-40B4-BE49-F238E27FC236}">
                <a16:creationId xmlns:a16="http://schemas.microsoft.com/office/drawing/2014/main" id="{ED5E4529-B477-C548-AE30-A265EDDE37B4}"/>
              </a:ext>
            </a:extLst>
          </p:cNvPr>
          <p:cNvCxnSpPr>
            <a:cxnSpLocks/>
            <a:stCxn id="5" idx="140"/>
            <a:endCxn id="8" idx="23"/>
          </p:cNvCxnSpPr>
          <p:nvPr/>
        </p:nvCxnSpPr>
        <p:spPr>
          <a:xfrm flipV="1">
            <a:off x="4343158" y="2333297"/>
            <a:ext cx="435799" cy="396283"/>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99EA378-0BD2-6641-9A77-D76241DB412B}"/>
              </a:ext>
            </a:extLst>
          </p:cNvPr>
          <p:cNvCxnSpPr>
            <a:cxnSpLocks/>
            <a:stCxn id="5" idx="98"/>
            <a:endCxn id="17" idx="14"/>
          </p:cNvCxnSpPr>
          <p:nvPr/>
        </p:nvCxnSpPr>
        <p:spPr>
          <a:xfrm>
            <a:off x="3649047" y="3432655"/>
            <a:ext cx="60413" cy="88178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2B91E93-6F7B-7A43-B711-71EBF0C48DA3}"/>
              </a:ext>
            </a:extLst>
          </p:cNvPr>
          <p:cNvCxnSpPr>
            <a:cxnSpLocks/>
            <a:stCxn id="12" idx="16"/>
            <a:endCxn id="8" idx="34"/>
          </p:cNvCxnSpPr>
          <p:nvPr/>
        </p:nvCxnSpPr>
        <p:spPr>
          <a:xfrm flipH="1" flipV="1">
            <a:off x="5497196" y="2601106"/>
            <a:ext cx="757833" cy="1586583"/>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595EE99-1679-A94F-B512-8EFEAD7C036C}"/>
              </a:ext>
            </a:extLst>
          </p:cNvPr>
          <p:cNvCxnSpPr>
            <a:cxnSpLocks/>
            <a:stCxn id="5" idx="109"/>
            <a:endCxn id="15" idx="1"/>
          </p:cNvCxnSpPr>
          <p:nvPr/>
        </p:nvCxnSpPr>
        <p:spPr>
          <a:xfrm flipV="1">
            <a:off x="3929024" y="2366244"/>
            <a:ext cx="3943827" cy="940145"/>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92B2169-E6F1-8E44-9CCE-04FF05CDC50D}"/>
              </a:ext>
            </a:extLst>
          </p:cNvPr>
          <p:cNvCxnSpPr>
            <a:cxnSpLocks/>
            <a:stCxn id="15" idx="0"/>
            <a:endCxn id="8" idx="60"/>
          </p:cNvCxnSpPr>
          <p:nvPr/>
        </p:nvCxnSpPr>
        <p:spPr>
          <a:xfrm flipH="1" flipV="1">
            <a:off x="7569041" y="2027234"/>
            <a:ext cx="460459" cy="866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AFD1FC88-CB62-8440-9899-86C4750E148D}"/>
              </a:ext>
            </a:extLst>
          </p:cNvPr>
          <p:cNvCxnSpPr>
            <a:cxnSpLocks/>
            <a:stCxn id="19" idx="4"/>
            <a:endCxn id="15" idx="31"/>
          </p:cNvCxnSpPr>
          <p:nvPr/>
        </p:nvCxnSpPr>
        <p:spPr>
          <a:xfrm flipH="1">
            <a:off x="10097295" y="1388918"/>
            <a:ext cx="1096732" cy="405567"/>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EB35474-0194-964C-999F-B13247ED590E}"/>
              </a:ext>
            </a:extLst>
          </p:cNvPr>
          <p:cNvSpPr/>
          <p:nvPr/>
        </p:nvSpPr>
        <p:spPr>
          <a:xfrm>
            <a:off x="9682922" y="4754895"/>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Fleet monitoring</a:t>
            </a:r>
          </a:p>
          <a:p>
            <a:pPr algn="ctr" defTabSz="914354"/>
            <a:r>
              <a:rPr lang="en-US" sz="1333" dirty="0">
                <a:solidFill>
                  <a:schemeClr val="tx1">
                    <a:lumMod val="95000"/>
                    <a:lumOff val="5000"/>
                  </a:schemeClr>
                </a:solidFill>
                <a:latin typeface="Arial"/>
              </a:rPr>
              <a:t> system</a:t>
            </a:r>
          </a:p>
        </p:txBody>
      </p:sp>
      <p:cxnSp>
        <p:nvCxnSpPr>
          <p:cNvPr id="24" name="Straight Connector 23">
            <a:extLst>
              <a:ext uri="{FF2B5EF4-FFF2-40B4-BE49-F238E27FC236}">
                <a16:creationId xmlns:a16="http://schemas.microsoft.com/office/drawing/2014/main" id="{D4A5F297-FB4E-C046-B65F-9DDB560C55AD}"/>
              </a:ext>
            </a:extLst>
          </p:cNvPr>
          <p:cNvCxnSpPr>
            <a:cxnSpLocks/>
            <a:stCxn id="23" idx="0"/>
            <a:endCxn id="15" idx="13"/>
          </p:cNvCxnSpPr>
          <p:nvPr/>
        </p:nvCxnSpPr>
        <p:spPr>
          <a:xfrm flipH="1" flipV="1">
            <a:off x="10269611" y="2620357"/>
            <a:ext cx="508827" cy="2134539"/>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53" name="Freeform 52">
            <a:extLst>
              <a:ext uri="{FF2B5EF4-FFF2-40B4-BE49-F238E27FC236}">
                <a16:creationId xmlns:a16="http://schemas.microsoft.com/office/drawing/2014/main" id="{A206BC11-434F-9B40-8A81-2443166EC4FB}"/>
              </a:ext>
            </a:extLst>
          </p:cNvPr>
          <p:cNvSpPr/>
          <p:nvPr/>
        </p:nvSpPr>
        <p:spPr>
          <a:xfrm>
            <a:off x="8029500" y="3200477"/>
            <a:ext cx="1893755" cy="1067495"/>
          </a:xfrm>
          <a:custGeom>
            <a:avLst/>
            <a:gdLst>
              <a:gd name="connsiteX0" fmla="*/ 132521 w 2346014"/>
              <a:gd name="connsiteY0" fmla="*/ 331304 h 1113406"/>
              <a:gd name="connsiteX1" fmla="*/ 0 w 2346014"/>
              <a:gd name="connsiteY1" fmla="*/ 675861 h 1113406"/>
              <a:gd name="connsiteX2" fmla="*/ 92765 w 2346014"/>
              <a:gd name="connsiteY2" fmla="*/ 755374 h 1113406"/>
              <a:gd name="connsiteX3" fmla="*/ 132521 w 2346014"/>
              <a:gd name="connsiteY3" fmla="*/ 795130 h 1113406"/>
              <a:gd name="connsiteX4" fmla="*/ 357808 w 2346014"/>
              <a:gd name="connsiteY4" fmla="*/ 980661 h 1113406"/>
              <a:gd name="connsiteX5" fmla="*/ 715617 w 2346014"/>
              <a:gd name="connsiteY5" fmla="*/ 1099930 h 1113406"/>
              <a:gd name="connsiteX6" fmla="*/ 1444487 w 2346014"/>
              <a:gd name="connsiteY6" fmla="*/ 1099930 h 1113406"/>
              <a:gd name="connsiteX7" fmla="*/ 1524000 w 2346014"/>
              <a:gd name="connsiteY7" fmla="*/ 1073426 h 1113406"/>
              <a:gd name="connsiteX8" fmla="*/ 1577008 w 2346014"/>
              <a:gd name="connsiteY8" fmla="*/ 1060174 h 1113406"/>
              <a:gd name="connsiteX9" fmla="*/ 1616765 w 2346014"/>
              <a:gd name="connsiteY9" fmla="*/ 1046921 h 1113406"/>
              <a:gd name="connsiteX10" fmla="*/ 1722782 w 2346014"/>
              <a:gd name="connsiteY10" fmla="*/ 1020417 h 1113406"/>
              <a:gd name="connsiteX11" fmla="*/ 1775791 w 2346014"/>
              <a:gd name="connsiteY11" fmla="*/ 1007165 h 1113406"/>
              <a:gd name="connsiteX12" fmla="*/ 1934817 w 2346014"/>
              <a:gd name="connsiteY12" fmla="*/ 954156 h 1113406"/>
              <a:gd name="connsiteX13" fmla="*/ 2027582 w 2346014"/>
              <a:gd name="connsiteY13" fmla="*/ 940904 h 1113406"/>
              <a:gd name="connsiteX14" fmla="*/ 2040834 w 2346014"/>
              <a:gd name="connsiteY14" fmla="*/ 887895 h 1113406"/>
              <a:gd name="connsiteX15" fmla="*/ 2067339 w 2346014"/>
              <a:gd name="connsiteY15" fmla="*/ 861391 h 1113406"/>
              <a:gd name="connsiteX16" fmla="*/ 2093843 w 2346014"/>
              <a:gd name="connsiteY16" fmla="*/ 821634 h 1113406"/>
              <a:gd name="connsiteX17" fmla="*/ 2173356 w 2346014"/>
              <a:gd name="connsiteY17" fmla="*/ 742121 h 1113406"/>
              <a:gd name="connsiteX18" fmla="*/ 2199860 w 2346014"/>
              <a:gd name="connsiteY18" fmla="*/ 702365 h 1113406"/>
              <a:gd name="connsiteX19" fmla="*/ 2239617 w 2346014"/>
              <a:gd name="connsiteY19" fmla="*/ 675861 h 1113406"/>
              <a:gd name="connsiteX20" fmla="*/ 2292626 w 2346014"/>
              <a:gd name="connsiteY20" fmla="*/ 622852 h 1113406"/>
              <a:gd name="connsiteX21" fmla="*/ 2305878 w 2346014"/>
              <a:gd name="connsiteY21" fmla="*/ 583095 h 1113406"/>
              <a:gd name="connsiteX22" fmla="*/ 2345634 w 2346014"/>
              <a:gd name="connsiteY22" fmla="*/ 556591 h 1113406"/>
              <a:gd name="connsiteX23" fmla="*/ 2319130 w 2346014"/>
              <a:gd name="connsiteY23" fmla="*/ 477078 h 1113406"/>
              <a:gd name="connsiteX24" fmla="*/ 2305878 w 2346014"/>
              <a:gd name="connsiteY24" fmla="*/ 437321 h 1113406"/>
              <a:gd name="connsiteX25" fmla="*/ 2239617 w 2346014"/>
              <a:gd name="connsiteY25" fmla="*/ 318052 h 1113406"/>
              <a:gd name="connsiteX26" fmla="*/ 2186608 w 2346014"/>
              <a:gd name="connsiteY26" fmla="*/ 265043 h 1113406"/>
              <a:gd name="connsiteX27" fmla="*/ 2160104 w 2346014"/>
              <a:gd name="connsiteY27" fmla="*/ 225287 h 1113406"/>
              <a:gd name="connsiteX28" fmla="*/ 2107095 w 2346014"/>
              <a:gd name="connsiteY28" fmla="*/ 212034 h 1113406"/>
              <a:gd name="connsiteX29" fmla="*/ 1961321 w 2346014"/>
              <a:gd name="connsiteY29" fmla="*/ 132521 h 1113406"/>
              <a:gd name="connsiteX30" fmla="*/ 1921565 w 2346014"/>
              <a:gd name="connsiteY30" fmla="*/ 119269 h 1113406"/>
              <a:gd name="connsiteX31" fmla="*/ 1881808 w 2346014"/>
              <a:gd name="connsiteY31" fmla="*/ 79513 h 1113406"/>
              <a:gd name="connsiteX32" fmla="*/ 1590260 w 2346014"/>
              <a:gd name="connsiteY32" fmla="*/ 39756 h 1113406"/>
              <a:gd name="connsiteX33" fmla="*/ 1550504 w 2346014"/>
              <a:gd name="connsiteY33" fmla="*/ 26504 h 1113406"/>
              <a:gd name="connsiteX34" fmla="*/ 1444487 w 2346014"/>
              <a:gd name="connsiteY34" fmla="*/ 0 h 1113406"/>
              <a:gd name="connsiteX35" fmla="*/ 742121 w 2346014"/>
              <a:gd name="connsiteY35" fmla="*/ 26504 h 1113406"/>
              <a:gd name="connsiteX36" fmla="*/ 702365 w 2346014"/>
              <a:gd name="connsiteY36" fmla="*/ 39756 h 1113406"/>
              <a:gd name="connsiteX37" fmla="*/ 649356 w 2346014"/>
              <a:gd name="connsiteY37" fmla="*/ 53008 h 1113406"/>
              <a:gd name="connsiteX38" fmla="*/ 583095 w 2346014"/>
              <a:gd name="connsiteY38" fmla="*/ 66261 h 1113406"/>
              <a:gd name="connsiteX39" fmla="*/ 543339 w 2346014"/>
              <a:gd name="connsiteY39" fmla="*/ 79513 h 1113406"/>
              <a:gd name="connsiteX40" fmla="*/ 477078 w 2346014"/>
              <a:gd name="connsiteY40" fmla="*/ 92765 h 1113406"/>
              <a:gd name="connsiteX41" fmla="*/ 397565 w 2346014"/>
              <a:gd name="connsiteY41" fmla="*/ 119269 h 1113406"/>
              <a:gd name="connsiteX42" fmla="*/ 357808 w 2346014"/>
              <a:gd name="connsiteY42" fmla="*/ 132521 h 1113406"/>
              <a:gd name="connsiteX43" fmla="*/ 318052 w 2346014"/>
              <a:gd name="connsiteY43" fmla="*/ 159026 h 1113406"/>
              <a:gd name="connsiteX44" fmla="*/ 278295 w 2346014"/>
              <a:gd name="connsiteY44" fmla="*/ 172278 h 1113406"/>
              <a:gd name="connsiteX45" fmla="*/ 212034 w 2346014"/>
              <a:gd name="connsiteY45" fmla="*/ 238539 h 1113406"/>
              <a:gd name="connsiteX46" fmla="*/ 172278 w 2346014"/>
              <a:gd name="connsiteY46" fmla="*/ 278295 h 1113406"/>
              <a:gd name="connsiteX47" fmla="*/ 145774 w 2346014"/>
              <a:gd name="connsiteY47" fmla="*/ 304800 h 1113406"/>
              <a:gd name="connsiteX48" fmla="*/ 132521 w 2346014"/>
              <a:gd name="connsiteY48" fmla="*/ 331304 h 11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6014" h="1113406">
                <a:moveTo>
                  <a:pt x="132521" y="331304"/>
                </a:moveTo>
                <a:lnTo>
                  <a:pt x="0" y="675861"/>
                </a:lnTo>
                <a:cubicBezTo>
                  <a:pt x="30922" y="702365"/>
                  <a:pt x="60963" y="729932"/>
                  <a:pt x="92765" y="755374"/>
                </a:cubicBezTo>
                <a:cubicBezTo>
                  <a:pt x="136196" y="790119"/>
                  <a:pt x="132521" y="764345"/>
                  <a:pt x="132521" y="795130"/>
                </a:cubicBezTo>
                <a:lnTo>
                  <a:pt x="357808" y="980661"/>
                </a:lnTo>
                <a:lnTo>
                  <a:pt x="715617" y="1099930"/>
                </a:lnTo>
                <a:cubicBezTo>
                  <a:pt x="980844" y="1108771"/>
                  <a:pt x="1183076" y="1125228"/>
                  <a:pt x="1444487" y="1099930"/>
                </a:cubicBezTo>
                <a:cubicBezTo>
                  <a:pt x="1472295" y="1097239"/>
                  <a:pt x="1497240" y="1081454"/>
                  <a:pt x="1524000" y="1073426"/>
                </a:cubicBezTo>
                <a:cubicBezTo>
                  <a:pt x="1541445" y="1068193"/>
                  <a:pt x="1559496" y="1065178"/>
                  <a:pt x="1577008" y="1060174"/>
                </a:cubicBezTo>
                <a:cubicBezTo>
                  <a:pt x="1590440" y="1056336"/>
                  <a:pt x="1603288" y="1050597"/>
                  <a:pt x="1616765" y="1046921"/>
                </a:cubicBezTo>
                <a:cubicBezTo>
                  <a:pt x="1651908" y="1037336"/>
                  <a:pt x="1687443" y="1029252"/>
                  <a:pt x="1722782" y="1020417"/>
                </a:cubicBezTo>
                <a:cubicBezTo>
                  <a:pt x="1740452" y="1016000"/>
                  <a:pt x="1758880" y="1013929"/>
                  <a:pt x="1775791" y="1007165"/>
                </a:cubicBezTo>
                <a:cubicBezTo>
                  <a:pt x="1827865" y="986336"/>
                  <a:pt x="1879264" y="964256"/>
                  <a:pt x="1934817" y="954156"/>
                </a:cubicBezTo>
                <a:cubicBezTo>
                  <a:pt x="1965549" y="948568"/>
                  <a:pt x="1996660" y="945321"/>
                  <a:pt x="2027582" y="940904"/>
                </a:cubicBezTo>
                <a:cubicBezTo>
                  <a:pt x="2031999" y="923234"/>
                  <a:pt x="2032689" y="904186"/>
                  <a:pt x="2040834" y="887895"/>
                </a:cubicBezTo>
                <a:cubicBezTo>
                  <a:pt x="2046422" y="876720"/>
                  <a:pt x="2059534" y="871147"/>
                  <a:pt x="2067339" y="861391"/>
                </a:cubicBezTo>
                <a:cubicBezTo>
                  <a:pt x="2077289" y="848954"/>
                  <a:pt x="2083262" y="833538"/>
                  <a:pt x="2093843" y="821634"/>
                </a:cubicBezTo>
                <a:cubicBezTo>
                  <a:pt x="2118745" y="793619"/>
                  <a:pt x="2152564" y="773309"/>
                  <a:pt x="2173356" y="742121"/>
                </a:cubicBezTo>
                <a:cubicBezTo>
                  <a:pt x="2182191" y="728869"/>
                  <a:pt x="2188598" y="713627"/>
                  <a:pt x="2199860" y="702365"/>
                </a:cubicBezTo>
                <a:cubicBezTo>
                  <a:pt x="2211122" y="691103"/>
                  <a:pt x="2227524" y="686226"/>
                  <a:pt x="2239617" y="675861"/>
                </a:cubicBezTo>
                <a:cubicBezTo>
                  <a:pt x="2258590" y="659599"/>
                  <a:pt x="2292626" y="622852"/>
                  <a:pt x="2292626" y="622852"/>
                </a:cubicBezTo>
                <a:cubicBezTo>
                  <a:pt x="2297043" y="609600"/>
                  <a:pt x="2297152" y="594003"/>
                  <a:pt x="2305878" y="583095"/>
                </a:cubicBezTo>
                <a:cubicBezTo>
                  <a:pt x="2315827" y="570658"/>
                  <a:pt x="2343659" y="572395"/>
                  <a:pt x="2345634" y="556591"/>
                </a:cubicBezTo>
                <a:cubicBezTo>
                  <a:pt x="2349099" y="528869"/>
                  <a:pt x="2327965" y="503582"/>
                  <a:pt x="2319130" y="477078"/>
                </a:cubicBezTo>
                <a:lnTo>
                  <a:pt x="2305878" y="437321"/>
                </a:lnTo>
                <a:cubicBezTo>
                  <a:pt x="2289214" y="387328"/>
                  <a:pt x="2285185" y="363620"/>
                  <a:pt x="2239617" y="318052"/>
                </a:cubicBezTo>
                <a:cubicBezTo>
                  <a:pt x="2221947" y="300382"/>
                  <a:pt x="2200469" y="285835"/>
                  <a:pt x="2186608" y="265043"/>
                </a:cubicBezTo>
                <a:cubicBezTo>
                  <a:pt x="2177773" y="251791"/>
                  <a:pt x="2173356" y="234122"/>
                  <a:pt x="2160104" y="225287"/>
                </a:cubicBezTo>
                <a:cubicBezTo>
                  <a:pt x="2144949" y="215184"/>
                  <a:pt x="2124765" y="216452"/>
                  <a:pt x="2107095" y="212034"/>
                </a:cubicBezTo>
                <a:cubicBezTo>
                  <a:pt x="2058704" y="179773"/>
                  <a:pt x="2021453" y="152565"/>
                  <a:pt x="1961321" y="132521"/>
                </a:cubicBezTo>
                <a:lnTo>
                  <a:pt x="1921565" y="119269"/>
                </a:lnTo>
                <a:cubicBezTo>
                  <a:pt x="1908313" y="106017"/>
                  <a:pt x="1898191" y="88615"/>
                  <a:pt x="1881808" y="79513"/>
                </a:cubicBezTo>
                <a:cubicBezTo>
                  <a:pt x="1801226" y="34745"/>
                  <a:pt x="1662598" y="44277"/>
                  <a:pt x="1590260" y="39756"/>
                </a:cubicBezTo>
                <a:cubicBezTo>
                  <a:pt x="1577008" y="35339"/>
                  <a:pt x="1563981" y="30179"/>
                  <a:pt x="1550504" y="26504"/>
                </a:cubicBezTo>
                <a:cubicBezTo>
                  <a:pt x="1515361" y="16920"/>
                  <a:pt x="1444487" y="0"/>
                  <a:pt x="1444487" y="0"/>
                </a:cubicBezTo>
                <a:cubicBezTo>
                  <a:pt x="1357053" y="2572"/>
                  <a:pt x="893845" y="12711"/>
                  <a:pt x="742121" y="26504"/>
                </a:cubicBezTo>
                <a:cubicBezTo>
                  <a:pt x="728210" y="27769"/>
                  <a:pt x="715796" y="35919"/>
                  <a:pt x="702365" y="39756"/>
                </a:cubicBezTo>
                <a:cubicBezTo>
                  <a:pt x="684852" y="44760"/>
                  <a:pt x="667136" y="49057"/>
                  <a:pt x="649356" y="53008"/>
                </a:cubicBezTo>
                <a:cubicBezTo>
                  <a:pt x="627368" y="57894"/>
                  <a:pt x="604947" y="60798"/>
                  <a:pt x="583095" y="66261"/>
                </a:cubicBezTo>
                <a:cubicBezTo>
                  <a:pt x="569543" y="69649"/>
                  <a:pt x="556891" y="76125"/>
                  <a:pt x="543339" y="79513"/>
                </a:cubicBezTo>
                <a:cubicBezTo>
                  <a:pt x="521487" y="84976"/>
                  <a:pt x="498809" y="86839"/>
                  <a:pt x="477078" y="92765"/>
                </a:cubicBezTo>
                <a:cubicBezTo>
                  <a:pt x="450124" y="100116"/>
                  <a:pt x="424069" y="110434"/>
                  <a:pt x="397565" y="119269"/>
                </a:cubicBezTo>
                <a:lnTo>
                  <a:pt x="357808" y="132521"/>
                </a:lnTo>
                <a:cubicBezTo>
                  <a:pt x="344556" y="141356"/>
                  <a:pt x="332298" y="151903"/>
                  <a:pt x="318052" y="159026"/>
                </a:cubicBezTo>
                <a:cubicBezTo>
                  <a:pt x="305558" y="165273"/>
                  <a:pt x="289470" y="163897"/>
                  <a:pt x="278295" y="172278"/>
                </a:cubicBezTo>
                <a:cubicBezTo>
                  <a:pt x="253306" y="191019"/>
                  <a:pt x="234121" y="216452"/>
                  <a:pt x="212034" y="238539"/>
                </a:cubicBezTo>
                <a:lnTo>
                  <a:pt x="172278" y="278295"/>
                </a:lnTo>
                <a:cubicBezTo>
                  <a:pt x="163443" y="287130"/>
                  <a:pt x="145774" y="292306"/>
                  <a:pt x="145774" y="304800"/>
                </a:cubicBezTo>
                <a:lnTo>
                  <a:pt x="132521" y="331304"/>
                </a:lnTo>
                <a:close/>
              </a:path>
            </a:pathLst>
          </a:cu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schemeClr val="tx1"/>
                </a:solidFill>
                <a:latin typeface="Arial"/>
              </a:rPr>
              <a:t>Voyage subdomain (core)</a:t>
            </a:r>
          </a:p>
        </p:txBody>
      </p:sp>
      <p:cxnSp>
        <p:nvCxnSpPr>
          <p:cNvPr id="54" name="Straight Connector 53">
            <a:extLst>
              <a:ext uri="{FF2B5EF4-FFF2-40B4-BE49-F238E27FC236}">
                <a16:creationId xmlns:a16="http://schemas.microsoft.com/office/drawing/2014/main" id="{37ED6C66-C223-0C4B-8737-0565F8967140}"/>
              </a:ext>
            </a:extLst>
          </p:cNvPr>
          <p:cNvCxnSpPr>
            <a:cxnSpLocks/>
            <a:stCxn id="53" idx="35"/>
            <a:endCxn id="15" idx="5"/>
          </p:cNvCxnSpPr>
          <p:nvPr/>
        </p:nvCxnSpPr>
        <p:spPr>
          <a:xfrm flipV="1">
            <a:off x="8628557" y="2772826"/>
            <a:ext cx="90209" cy="453061"/>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63" name="Oval 62">
            <a:extLst>
              <a:ext uri="{FF2B5EF4-FFF2-40B4-BE49-F238E27FC236}">
                <a16:creationId xmlns:a16="http://schemas.microsoft.com/office/drawing/2014/main" id="{DE96E5D9-2A66-FE48-9CBC-9333E12124B8}"/>
              </a:ext>
            </a:extLst>
          </p:cNvPr>
          <p:cNvSpPr/>
          <p:nvPr/>
        </p:nvSpPr>
        <p:spPr>
          <a:xfrm>
            <a:off x="322782" y="5388553"/>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Invoice</a:t>
            </a:r>
          </a:p>
          <a:p>
            <a:pPr algn="ctr" defTabSz="914354"/>
            <a:r>
              <a:rPr lang="en-US" sz="1333" dirty="0">
                <a:solidFill>
                  <a:schemeClr val="tx1">
                    <a:lumMod val="95000"/>
                    <a:lumOff val="5000"/>
                  </a:schemeClr>
                </a:solidFill>
                <a:latin typeface="Arial"/>
              </a:rPr>
              <a:t> system</a:t>
            </a:r>
          </a:p>
        </p:txBody>
      </p:sp>
      <p:sp>
        <p:nvSpPr>
          <p:cNvPr id="64" name="Oval 63">
            <a:extLst>
              <a:ext uri="{FF2B5EF4-FFF2-40B4-BE49-F238E27FC236}">
                <a16:creationId xmlns:a16="http://schemas.microsoft.com/office/drawing/2014/main" id="{A7647587-0BF5-9B48-98A6-E92B2957B514}"/>
              </a:ext>
            </a:extLst>
          </p:cNvPr>
          <p:cNvSpPr/>
          <p:nvPr/>
        </p:nvSpPr>
        <p:spPr>
          <a:xfrm>
            <a:off x="318050" y="630068"/>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Customer Relationship</a:t>
            </a:r>
          </a:p>
          <a:p>
            <a:pPr algn="ctr" defTabSz="914354"/>
            <a:r>
              <a:rPr lang="en-US" sz="1333" dirty="0">
                <a:solidFill>
                  <a:schemeClr val="tx1">
                    <a:lumMod val="95000"/>
                    <a:lumOff val="5000"/>
                  </a:schemeClr>
                </a:solidFill>
                <a:latin typeface="Arial"/>
              </a:rPr>
              <a:t> system</a:t>
            </a:r>
          </a:p>
        </p:txBody>
      </p:sp>
      <p:cxnSp>
        <p:nvCxnSpPr>
          <p:cNvPr id="65" name="Straight Connector 64">
            <a:extLst>
              <a:ext uri="{FF2B5EF4-FFF2-40B4-BE49-F238E27FC236}">
                <a16:creationId xmlns:a16="http://schemas.microsoft.com/office/drawing/2014/main" id="{B3FCAB45-55F3-AB41-9A7F-994AFCF71335}"/>
              </a:ext>
            </a:extLst>
          </p:cNvPr>
          <p:cNvCxnSpPr>
            <a:cxnSpLocks/>
            <a:stCxn id="63" idx="0"/>
            <a:endCxn id="5" idx="52"/>
          </p:cNvCxnSpPr>
          <p:nvPr/>
        </p:nvCxnSpPr>
        <p:spPr>
          <a:xfrm flipV="1">
            <a:off x="1418298" y="3289169"/>
            <a:ext cx="101756" cy="2099384"/>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22A436A7-FECB-EB4D-BFAB-89ABEB82B050}"/>
              </a:ext>
            </a:extLst>
          </p:cNvPr>
          <p:cNvCxnSpPr>
            <a:cxnSpLocks/>
            <a:stCxn id="64" idx="4"/>
            <a:endCxn id="5" idx="178"/>
          </p:cNvCxnSpPr>
          <p:nvPr/>
        </p:nvCxnSpPr>
        <p:spPr>
          <a:xfrm>
            <a:off x="1413565" y="1400095"/>
            <a:ext cx="899759" cy="936339"/>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7" name="Freeform 16">
            <a:extLst>
              <a:ext uri="{FF2B5EF4-FFF2-40B4-BE49-F238E27FC236}">
                <a16:creationId xmlns:a16="http://schemas.microsoft.com/office/drawing/2014/main" id="{D64D3032-F279-7541-91D8-A84A2649B9E3}"/>
              </a:ext>
            </a:extLst>
          </p:cNvPr>
          <p:cNvSpPr/>
          <p:nvPr/>
        </p:nvSpPr>
        <p:spPr>
          <a:xfrm>
            <a:off x="1676208" y="4276035"/>
            <a:ext cx="3066275" cy="662379"/>
          </a:xfrm>
          <a:custGeom>
            <a:avLst/>
            <a:gdLst>
              <a:gd name="connsiteX0" fmla="*/ 304800 w 2478156"/>
              <a:gd name="connsiteY0" fmla="*/ 66261 h 914400"/>
              <a:gd name="connsiteX1" fmla="*/ 304800 w 2478156"/>
              <a:gd name="connsiteY1" fmla="*/ 66261 h 914400"/>
              <a:gd name="connsiteX2" fmla="*/ 198782 w 2478156"/>
              <a:gd name="connsiteY2" fmla="*/ 145774 h 914400"/>
              <a:gd name="connsiteX3" fmla="*/ 145773 w 2478156"/>
              <a:gd name="connsiteY3" fmla="*/ 198783 h 914400"/>
              <a:gd name="connsiteX4" fmla="*/ 79513 w 2478156"/>
              <a:gd name="connsiteY4" fmla="*/ 251792 h 914400"/>
              <a:gd name="connsiteX5" fmla="*/ 66260 w 2478156"/>
              <a:gd name="connsiteY5" fmla="*/ 318052 h 914400"/>
              <a:gd name="connsiteX6" fmla="*/ 0 w 2478156"/>
              <a:gd name="connsiteY6" fmla="*/ 649357 h 914400"/>
              <a:gd name="connsiteX7" fmla="*/ 212034 w 2478156"/>
              <a:gd name="connsiteY7" fmla="*/ 874644 h 914400"/>
              <a:gd name="connsiteX8" fmla="*/ 662608 w 2478156"/>
              <a:gd name="connsiteY8" fmla="*/ 914400 h 914400"/>
              <a:gd name="connsiteX9" fmla="*/ 1815547 w 2478156"/>
              <a:gd name="connsiteY9" fmla="*/ 834887 h 914400"/>
              <a:gd name="connsiteX10" fmla="*/ 2345634 w 2478156"/>
              <a:gd name="connsiteY10" fmla="*/ 781878 h 914400"/>
              <a:gd name="connsiteX11" fmla="*/ 2478156 w 2478156"/>
              <a:gd name="connsiteY11" fmla="*/ 556592 h 914400"/>
              <a:gd name="connsiteX12" fmla="*/ 2305878 w 2478156"/>
              <a:gd name="connsiteY12" fmla="*/ 304800 h 914400"/>
              <a:gd name="connsiteX13" fmla="*/ 1987826 w 2478156"/>
              <a:gd name="connsiteY13" fmla="*/ 159026 h 914400"/>
              <a:gd name="connsiteX14" fmla="*/ 1643269 w 2478156"/>
              <a:gd name="connsiteY14" fmla="*/ 53009 h 914400"/>
              <a:gd name="connsiteX15" fmla="*/ 1245704 w 2478156"/>
              <a:gd name="connsiteY15" fmla="*/ 39757 h 914400"/>
              <a:gd name="connsiteX16" fmla="*/ 914400 w 2478156"/>
              <a:gd name="connsiteY16" fmla="*/ 0 h 914400"/>
              <a:gd name="connsiteX17" fmla="*/ 649356 w 2478156"/>
              <a:gd name="connsiteY17" fmla="*/ 26505 h 914400"/>
              <a:gd name="connsiteX18" fmla="*/ 304800 w 2478156"/>
              <a:gd name="connsiteY18" fmla="*/ 662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156" h="914400">
                <a:moveTo>
                  <a:pt x="304800" y="66261"/>
                </a:moveTo>
                <a:lnTo>
                  <a:pt x="304800" y="66261"/>
                </a:lnTo>
                <a:cubicBezTo>
                  <a:pt x="269461" y="92765"/>
                  <a:pt x="232718" y="117495"/>
                  <a:pt x="198782" y="145774"/>
                </a:cubicBezTo>
                <a:cubicBezTo>
                  <a:pt x="179585" y="161771"/>
                  <a:pt x="164746" y="182521"/>
                  <a:pt x="145773" y="198783"/>
                </a:cubicBezTo>
                <a:cubicBezTo>
                  <a:pt x="28768" y="299073"/>
                  <a:pt x="169723" y="161578"/>
                  <a:pt x="79513" y="251792"/>
                </a:cubicBezTo>
                <a:cubicBezTo>
                  <a:pt x="63466" y="299929"/>
                  <a:pt x="66260" y="277579"/>
                  <a:pt x="66260" y="318052"/>
                </a:cubicBezTo>
                <a:lnTo>
                  <a:pt x="0" y="649357"/>
                </a:lnTo>
                <a:lnTo>
                  <a:pt x="212034" y="874644"/>
                </a:lnTo>
                <a:lnTo>
                  <a:pt x="662608" y="914400"/>
                </a:lnTo>
                <a:lnTo>
                  <a:pt x="1815547" y="834887"/>
                </a:lnTo>
                <a:lnTo>
                  <a:pt x="2345634" y="781878"/>
                </a:lnTo>
                <a:lnTo>
                  <a:pt x="2478156" y="556592"/>
                </a:lnTo>
                <a:lnTo>
                  <a:pt x="2305878" y="304800"/>
                </a:lnTo>
                <a:lnTo>
                  <a:pt x="1987826" y="159026"/>
                </a:lnTo>
                <a:lnTo>
                  <a:pt x="1643269" y="53009"/>
                </a:lnTo>
                <a:lnTo>
                  <a:pt x="1245704" y="39757"/>
                </a:lnTo>
                <a:lnTo>
                  <a:pt x="914400" y="0"/>
                </a:lnTo>
                <a:lnTo>
                  <a:pt x="649356" y="26505"/>
                </a:lnTo>
                <a:lnTo>
                  <a:pt x="304800" y="66261"/>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Contract subdomain (support)</a:t>
            </a:r>
          </a:p>
        </p:txBody>
      </p:sp>
      <p:sp>
        <p:nvSpPr>
          <p:cNvPr id="7" name="Rectangle 6">
            <a:extLst>
              <a:ext uri="{FF2B5EF4-FFF2-40B4-BE49-F238E27FC236}">
                <a16:creationId xmlns:a16="http://schemas.microsoft.com/office/drawing/2014/main" id="{3A63C675-09B7-CF48-84B6-C3FB11F17448}"/>
              </a:ext>
            </a:extLst>
          </p:cNvPr>
          <p:cNvSpPr/>
          <p:nvPr/>
        </p:nvSpPr>
        <p:spPr>
          <a:xfrm>
            <a:off x="0" y="0"/>
            <a:ext cx="12192000" cy="6858000"/>
          </a:xfrm>
          <a:prstGeom prst="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84F92809-0390-E241-86D7-B172F2993794}"/>
              </a:ext>
            </a:extLst>
          </p:cNvPr>
          <p:cNvSpPr/>
          <p:nvPr/>
        </p:nvSpPr>
        <p:spPr>
          <a:xfrm>
            <a:off x="1170083" y="2333564"/>
            <a:ext cx="3248901" cy="1188051"/>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solidFill>
            <a:schemeClr val="bg1"/>
          </a:solidFill>
          <a:ln w="2222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4">
                    <a:lumMod val="50000"/>
                  </a:schemeClr>
                </a:solidFill>
              </a:rPr>
              <a:t>Order subdomain (support)</a:t>
            </a:r>
          </a:p>
        </p:txBody>
      </p:sp>
    </p:spTree>
    <p:extLst>
      <p:ext uri="{BB962C8B-B14F-4D97-AF65-F5344CB8AC3E}">
        <p14:creationId xmlns:p14="http://schemas.microsoft.com/office/powerpoint/2010/main" val="2851681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36F9ED-EDCC-7B4A-BED0-DEB5EEF1A8D6}"/>
              </a:ext>
            </a:extLst>
          </p:cNvPr>
          <p:cNvSpPr>
            <a:spLocks noGrp="1"/>
          </p:cNvSpPr>
          <p:nvPr>
            <p:ph type="title"/>
          </p:nvPr>
        </p:nvSpPr>
        <p:spPr>
          <a:xfrm>
            <a:off x="8601640" y="59268"/>
            <a:ext cx="3590360" cy="880533"/>
          </a:xfrm>
        </p:spPr>
        <p:txBody>
          <a:bodyPr/>
          <a:lstStyle/>
          <a:p>
            <a:r>
              <a:rPr lang="en-US" sz="2667" dirty="0"/>
              <a:t>Entities – Value Objects</a:t>
            </a:r>
          </a:p>
        </p:txBody>
      </p:sp>
      <p:sp>
        <p:nvSpPr>
          <p:cNvPr id="10" name="Rectangle 9">
            <a:extLst>
              <a:ext uri="{FF2B5EF4-FFF2-40B4-BE49-F238E27FC236}">
                <a16:creationId xmlns:a16="http://schemas.microsoft.com/office/drawing/2014/main" id="{C6FB49FE-0AC0-9240-8F38-7DD725E4E8AE}"/>
              </a:ext>
            </a:extLst>
          </p:cNvPr>
          <p:cNvSpPr/>
          <p:nvPr/>
        </p:nvSpPr>
        <p:spPr>
          <a:xfrm>
            <a:off x="3927661" y="1765064"/>
            <a:ext cx="2368160" cy="1301986"/>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Shipping Order</a:t>
            </a:r>
          </a:p>
          <a:p>
            <a:pPr algn="ctr"/>
            <a:endParaRPr lang="en-US" sz="1351" b="1" dirty="0">
              <a:solidFill>
                <a:schemeClr val="bg1"/>
              </a:solidFill>
            </a:endParaRPr>
          </a:p>
          <a:p>
            <a:r>
              <a:rPr lang="en-US" sz="1400" dirty="0">
                <a:solidFill>
                  <a:schemeClr val="bg1"/>
                </a:solidFill>
              </a:rPr>
              <a:t>orderID</a:t>
            </a:r>
          </a:p>
          <a:p>
            <a:r>
              <a:rPr lang="en-US" sz="1400" dirty="0">
                <a:solidFill>
                  <a:schemeClr val="bg1"/>
                </a:solidFill>
              </a:rPr>
              <a:t>Emitter customerID</a:t>
            </a:r>
          </a:p>
          <a:p>
            <a:r>
              <a:rPr lang="en-US" sz="1400" dirty="0">
                <a:solidFill>
                  <a:schemeClr val="bg1"/>
                </a:solidFill>
              </a:rPr>
              <a:t>Receiver customer ID</a:t>
            </a:r>
          </a:p>
        </p:txBody>
      </p:sp>
      <p:sp>
        <p:nvSpPr>
          <p:cNvPr id="14" name="TextBox 13">
            <a:extLst>
              <a:ext uri="{FF2B5EF4-FFF2-40B4-BE49-F238E27FC236}">
                <a16:creationId xmlns:a16="http://schemas.microsoft.com/office/drawing/2014/main" id="{A4AC585C-125E-E344-8031-CC4034F813CE}"/>
              </a:ext>
            </a:extLst>
          </p:cNvPr>
          <p:cNvSpPr txBox="1"/>
          <p:nvPr/>
        </p:nvSpPr>
        <p:spPr>
          <a:xfrm>
            <a:off x="5689743" y="3285874"/>
            <a:ext cx="304892" cy="461665"/>
          </a:xfrm>
          <a:prstGeom prst="rect">
            <a:avLst/>
          </a:prstGeom>
          <a:noFill/>
        </p:spPr>
        <p:txBody>
          <a:bodyPr wrap="none" rtlCol="0">
            <a:spAutoFit/>
          </a:bodyPr>
          <a:lstStyle/>
          <a:p>
            <a:r>
              <a:rPr lang="en-US" sz="2400" dirty="0"/>
              <a:t>*</a:t>
            </a:r>
          </a:p>
        </p:txBody>
      </p:sp>
      <p:sp>
        <p:nvSpPr>
          <p:cNvPr id="55" name="Rectangle 54">
            <a:extLst>
              <a:ext uri="{FF2B5EF4-FFF2-40B4-BE49-F238E27FC236}">
                <a16:creationId xmlns:a16="http://schemas.microsoft.com/office/drawing/2014/main" id="{1F7D43FB-6D89-B749-8265-166B2111599C}"/>
              </a:ext>
            </a:extLst>
          </p:cNvPr>
          <p:cNvSpPr/>
          <p:nvPr/>
        </p:nvSpPr>
        <p:spPr>
          <a:xfrm>
            <a:off x="5363847" y="3599077"/>
            <a:ext cx="2368160" cy="1455904"/>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Specifications</a:t>
            </a:r>
          </a:p>
          <a:p>
            <a:pPr algn="ctr"/>
            <a:endParaRPr lang="en-US" sz="1067" dirty="0">
              <a:solidFill>
                <a:schemeClr val="bg1"/>
              </a:solidFill>
            </a:endParaRPr>
          </a:p>
          <a:p>
            <a:r>
              <a:rPr lang="en-US" sz="1067" dirty="0">
                <a:solidFill>
                  <a:schemeClr val="bg1"/>
                </a:solidFill>
              </a:rPr>
              <a:t>Good Type</a:t>
            </a:r>
          </a:p>
          <a:p>
            <a:r>
              <a:rPr lang="en-US" sz="1067" dirty="0">
                <a:solidFill>
                  <a:schemeClr val="bg1"/>
                </a:solidFill>
              </a:rPr>
              <a:t>Expected Temperature</a:t>
            </a:r>
          </a:p>
          <a:p>
            <a:r>
              <a:rPr lang="en-US" sz="1067" dirty="0">
                <a:solidFill>
                  <a:schemeClr val="bg1"/>
                </a:solidFill>
              </a:rPr>
              <a:t>Tracking Number</a:t>
            </a:r>
          </a:p>
          <a:p>
            <a:r>
              <a:rPr lang="en-US" sz="1067" dirty="0">
                <a:solidFill>
                  <a:schemeClr val="bg1"/>
                </a:solidFill>
              </a:rPr>
              <a:t>Origin Address</a:t>
            </a:r>
          </a:p>
          <a:p>
            <a:r>
              <a:rPr lang="en-US" sz="1067" dirty="0">
                <a:solidFill>
                  <a:schemeClr val="bg1"/>
                </a:solidFill>
              </a:rPr>
              <a:t>Destination Address</a:t>
            </a:r>
          </a:p>
          <a:p>
            <a:r>
              <a:rPr lang="en-US" sz="1067" dirty="0">
                <a:solidFill>
                  <a:schemeClr val="bg1"/>
                </a:solidFill>
              </a:rPr>
              <a:t>Expected PickUp Date</a:t>
            </a:r>
          </a:p>
        </p:txBody>
      </p:sp>
      <p:cxnSp>
        <p:nvCxnSpPr>
          <p:cNvPr id="57" name="Elbow Connector 56">
            <a:extLst>
              <a:ext uri="{FF2B5EF4-FFF2-40B4-BE49-F238E27FC236}">
                <a16:creationId xmlns:a16="http://schemas.microsoft.com/office/drawing/2014/main" id="{891F0DE8-B499-AC48-A3A3-BF995B65538A}"/>
              </a:ext>
            </a:extLst>
          </p:cNvPr>
          <p:cNvCxnSpPr>
            <a:cxnSpLocks/>
            <a:stCxn id="55" idx="0"/>
            <a:endCxn id="10" idx="2"/>
          </p:cNvCxnSpPr>
          <p:nvPr/>
        </p:nvCxnSpPr>
        <p:spPr>
          <a:xfrm rot="16200000" flipV="1">
            <a:off x="5563821" y="2614971"/>
            <a:ext cx="532027" cy="1436186"/>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F3C8FE8-3752-D04D-9C31-C1C724552D18}"/>
              </a:ext>
            </a:extLst>
          </p:cNvPr>
          <p:cNvSpPr/>
          <p:nvPr/>
        </p:nvSpPr>
        <p:spPr>
          <a:xfrm>
            <a:off x="7840973" y="2108898"/>
            <a:ext cx="1512657" cy="56131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History</a:t>
            </a:r>
          </a:p>
        </p:txBody>
      </p:sp>
      <p:cxnSp>
        <p:nvCxnSpPr>
          <p:cNvPr id="33" name="Elbow Connector 32">
            <a:extLst>
              <a:ext uri="{FF2B5EF4-FFF2-40B4-BE49-F238E27FC236}">
                <a16:creationId xmlns:a16="http://schemas.microsoft.com/office/drawing/2014/main" id="{9543B881-3FF2-EA49-9FFC-D8D1B21B612E}"/>
              </a:ext>
            </a:extLst>
          </p:cNvPr>
          <p:cNvCxnSpPr>
            <a:cxnSpLocks/>
            <a:stCxn id="31" idx="1"/>
            <a:endCxn id="10" idx="3"/>
          </p:cNvCxnSpPr>
          <p:nvPr/>
        </p:nvCxnSpPr>
        <p:spPr>
          <a:xfrm rot="10800000" flipV="1">
            <a:off x="6295821" y="2389555"/>
            <a:ext cx="1545152" cy="26502"/>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6BB8CCE-CE26-8645-B962-7C6A96627459}"/>
              </a:ext>
            </a:extLst>
          </p:cNvPr>
          <p:cNvSpPr txBox="1"/>
          <p:nvPr/>
        </p:nvSpPr>
        <p:spPr>
          <a:xfrm>
            <a:off x="7318193" y="2097722"/>
            <a:ext cx="304892"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2324918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51</a:t>
            </a:fld>
            <a:endParaRPr lang="en-US"/>
          </a:p>
        </p:txBody>
      </p:sp>
      <p:sp>
        <p:nvSpPr>
          <p:cNvPr id="10" name="Rectangle 9">
            <a:extLst>
              <a:ext uri="{FF2B5EF4-FFF2-40B4-BE49-F238E27FC236}">
                <a16:creationId xmlns:a16="http://schemas.microsoft.com/office/drawing/2014/main" id="{C6FB49FE-0AC0-9240-8F38-7DD725E4E8AE}"/>
              </a:ext>
            </a:extLst>
          </p:cNvPr>
          <p:cNvSpPr/>
          <p:nvPr/>
        </p:nvSpPr>
        <p:spPr>
          <a:xfrm>
            <a:off x="3048592" y="292634"/>
            <a:ext cx="2368160" cy="1027685"/>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Shipping Order</a:t>
            </a:r>
          </a:p>
          <a:p>
            <a:pPr algn="ctr"/>
            <a:endParaRPr lang="en-US" sz="1351" b="1" dirty="0">
              <a:solidFill>
                <a:schemeClr val="bg1"/>
              </a:solidFill>
            </a:endParaRPr>
          </a:p>
          <a:p>
            <a:r>
              <a:rPr lang="en-US" sz="1400" dirty="0">
                <a:solidFill>
                  <a:schemeClr val="bg1"/>
                </a:solidFill>
              </a:rPr>
              <a:t>orderID</a:t>
            </a:r>
          </a:p>
        </p:txBody>
      </p:sp>
      <p:sp>
        <p:nvSpPr>
          <p:cNvPr id="11" name="Rectangle 10">
            <a:extLst>
              <a:ext uri="{FF2B5EF4-FFF2-40B4-BE49-F238E27FC236}">
                <a16:creationId xmlns:a16="http://schemas.microsoft.com/office/drawing/2014/main" id="{778DE887-D624-9D47-8F60-D56D3B1936E9}"/>
              </a:ext>
            </a:extLst>
          </p:cNvPr>
          <p:cNvSpPr/>
          <p:nvPr/>
        </p:nvSpPr>
        <p:spPr>
          <a:xfrm>
            <a:off x="8553742" y="2093339"/>
            <a:ext cx="1512657"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Reefer Container</a:t>
            </a:r>
          </a:p>
          <a:p>
            <a:r>
              <a:rPr lang="en-US" sz="1067" b="1" dirty="0">
                <a:solidFill>
                  <a:schemeClr val="bg1"/>
                </a:solidFill>
              </a:rPr>
              <a:t>containerID</a:t>
            </a:r>
          </a:p>
          <a:p>
            <a:r>
              <a:rPr lang="en-US" sz="1067" b="1" dirty="0">
                <a:solidFill>
                  <a:schemeClr val="bg1"/>
                </a:solidFill>
              </a:rPr>
              <a:t>type</a:t>
            </a:r>
          </a:p>
        </p:txBody>
      </p:sp>
      <p:sp>
        <p:nvSpPr>
          <p:cNvPr id="6" name="Rectangle 5">
            <a:extLst>
              <a:ext uri="{FF2B5EF4-FFF2-40B4-BE49-F238E27FC236}">
                <a16:creationId xmlns:a16="http://schemas.microsoft.com/office/drawing/2014/main" id="{5433EBE9-2CE2-1C4C-834B-F99D71A5DA34}"/>
              </a:ext>
            </a:extLst>
          </p:cNvPr>
          <p:cNvSpPr/>
          <p:nvPr/>
        </p:nvSpPr>
        <p:spPr>
          <a:xfrm>
            <a:off x="346035" y="1510608"/>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Customer</a:t>
            </a:r>
          </a:p>
          <a:p>
            <a:pPr algn="ctr"/>
            <a:endParaRPr lang="en-US" sz="1351" b="1" dirty="0">
              <a:solidFill>
                <a:schemeClr val="bg1"/>
              </a:solidFill>
            </a:endParaRPr>
          </a:p>
          <a:p>
            <a:r>
              <a:rPr lang="en-US" sz="1067" b="1" dirty="0">
                <a:solidFill>
                  <a:schemeClr val="bg1"/>
                </a:solidFill>
              </a:rPr>
              <a:t>name</a:t>
            </a:r>
          </a:p>
          <a:p>
            <a:r>
              <a:rPr lang="en-US" sz="1067" b="1" dirty="0">
                <a:solidFill>
                  <a:schemeClr val="bg1"/>
                </a:solidFill>
              </a:rPr>
              <a:t>customerID</a:t>
            </a:r>
          </a:p>
        </p:txBody>
      </p:sp>
      <p:sp>
        <p:nvSpPr>
          <p:cNvPr id="3" name="TextBox 2">
            <a:extLst>
              <a:ext uri="{FF2B5EF4-FFF2-40B4-BE49-F238E27FC236}">
                <a16:creationId xmlns:a16="http://schemas.microsoft.com/office/drawing/2014/main" id="{F35514A8-30FB-8B48-AED9-42DC09C010F6}"/>
              </a:ext>
            </a:extLst>
          </p:cNvPr>
          <p:cNvSpPr txBox="1"/>
          <p:nvPr/>
        </p:nvSpPr>
        <p:spPr>
          <a:xfrm>
            <a:off x="346035" y="6394850"/>
            <a:ext cx="4608954" cy="369332"/>
          </a:xfrm>
          <a:prstGeom prst="rect">
            <a:avLst/>
          </a:prstGeom>
          <a:noFill/>
        </p:spPr>
        <p:txBody>
          <a:bodyPr wrap="none" rtlCol="0">
            <a:spAutoFit/>
          </a:bodyPr>
          <a:lstStyle/>
          <a:p>
            <a:r>
              <a:rPr lang="en-US" dirty="0"/>
              <a:t>Inspired from Eric Evans‘s shipping domain</a:t>
            </a:r>
          </a:p>
        </p:txBody>
      </p:sp>
      <p:sp>
        <p:nvSpPr>
          <p:cNvPr id="4" name="Rectangle 3">
            <a:extLst>
              <a:ext uri="{FF2B5EF4-FFF2-40B4-BE49-F238E27FC236}">
                <a16:creationId xmlns:a16="http://schemas.microsoft.com/office/drawing/2014/main" id="{23B89E3E-8B51-B240-8944-E4591F590A3F}"/>
              </a:ext>
            </a:extLst>
          </p:cNvPr>
          <p:cNvSpPr/>
          <p:nvPr/>
        </p:nvSpPr>
        <p:spPr>
          <a:xfrm>
            <a:off x="2330439" y="549863"/>
            <a:ext cx="751724" cy="425072"/>
          </a:xfrm>
          <a:prstGeom prst="rect">
            <a:avLst/>
          </a:prstGeom>
          <a:no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chemeClr val="tx1"/>
                </a:solidFill>
                <a:latin typeface="Arial"/>
              </a:rPr>
              <a:t>role</a:t>
            </a:r>
          </a:p>
        </p:txBody>
      </p:sp>
      <p:cxnSp>
        <p:nvCxnSpPr>
          <p:cNvPr id="7" name="Elbow Connector 6">
            <a:extLst>
              <a:ext uri="{FF2B5EF4-FFF2-40B4-BE49-F238E27FC236}">
                <a16:creationId xmlns:a16="http://schemas.microsoft.com/office/drawing/2014/main" id="{0E635B58-39A1-4D49-BEC8-8022950E75E0}"/>
              </a:ext>
            </a:extLst>
          </p:cNvPr>
          <p:cNvCxnSpPr>
            <a:stCxn id="6" idx="0"/>
            <a:endCxn id="4" idx="1"/>
          </p:cNvCxnSpPr>
          <p:nvPr/>
        </p:nvCxnSpPr>
        <p:spPr>
          <a:xfrm rot="5400000" flipH="1" flipV="1">
            <a:off x="1403318" y="583489"/>
            <a:ext cx="748209" cy="1106033"/>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4AC585C-125E-E344-8031-CC4034F813CE}"/>
              </a:ext>
            </a:extLst>
          </p:cNvPr>
          <p:cNvSpPr txBox="1"/>
          <p:nvPr/>
        </p:nvSpPr>
        <p:spPr>
          <a:xfrm>
            <a:off x="4780888" y="1556830"/>
            <a:ext cx="304892" cy="461665"/>
          </a:xfrm>
          <a:prstGeom prst="rect">
            <a:avLst/>
          </a:prstGeom>
          <a:noFill/>
        </p:spPr>
        <p:txBody>
          <a:bodyPr wrap="none" rtlCol="0">
            <a:spAutoFit/>
          </a:bodyPr>
          <a:lstStyle/>
          <a:p>
            <a:r>
              <a:rPr lang="en-US" sz="2400" dirty="0"/>
              <a:t>*</a:t>
            </a:r>
          </a:p>
        </p:txBody>
      </p:sp>
      <p:sp>
        <p:nvSpPr>
          <p:cNvPr id="15" name="Rectangle 14">
            <a:extLst>
              <a:ext uri="{FF2B5EF4-FFF2-40B4-BE49-F238E27FC236}">
                <a16:creationId xmlns:a16="http://schemas.microsoft.com/office/drawing/2014/main" id="{0C1EEFFF-483D-F04A-9454-01132BB5F784}"/>
              </a:ext>
            </a:extLst>
          </p:cNvPr>
          <p:cNvSpPr/>
          <p:nvPr/>
        </p:nvSpPr>
        <p:spPr>
          <a:xfrm>
            <a:off x="899051" y="3795571"/>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Voyage</a:t>
            </a:r>
          </a:p>
          <a:p>
            <a:pPr algn="ctr"/>
            <a:endParaRPr lang="en-US" sz="1351" b="1" dirty="0">
              <a:solidFill>
                <a:schemeClr val="bg1"/>
              </a:solidFill>
            </a:endParaRPr>
          </a:p>
          <a:p>
            <a:r>
              <a:rPr lang="en-US" sz="1067" b="1" dirty="0">
                <a:solidFill>
                  <a:schemeClr val="bg1"/>
                </a:solidFill>
              </a:rPr>
              <a:t>voyageID</a:t>
            </a:r>
          </a:p>
          <a:p>
            <a:r>
              <a:rPr lang="en-US" sz="1067" b="1" dirty="0">
                <a:solidFill>
                  <a:schemeClr val="bg1"/>
                </a:solidFill>
              </a:rPr>
              <a:t>schedule</a:t>
            </a:r>
          </a:p>
        </p:txBody>
      </p:sp>
      <p:sp>
        <p:nvSpPr>
          <p:cNvPr id="16" name="Rectangle 15">
            <a:extLst>
              <a:ext uri="{FF2B5EF4-FFF2-40B4-BE49-F238E27FC236}">
                <a16:creationId xmlns:a16="http://schemas.microsoft.com/office/drawing/2014/main" id="{FE214EAE-5934-EB44-805A-A240A64A311D}"/>
              </a:ext>
            </a:extLst>
          </p:cNvPr>
          <p:cNvSpPr/>
          <p:nvPr/>
        </p:nvSpPr>
        <p:spPr>
          <a:xfrm>
            <a:off x="2102776" y="5141690"/>
            <a:ext cx="1756741" cy="953911"/>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Leg</a:t>
            </a:r>
          </a:p>
          <a:p>
            <a:endParaRPr lang="en-US" sz="1067" b="1" dirty="0">
              <a:solidFill>
                <a:schemeClr val="bg1"/>
              </a:solidFill>
            </a:endParaRPr>
          </a:p>
          <a:p>
            <a:r>
              <a:rPr lang="en-US" sz="1067" b="1" dirty="0">
                <a:solidFill>
                  <a:schemeClr val="bg1"/>
                </a:solidFill>
              </a:rPr>
              <a:t>Departure Date</a:t>
            </a:r>
          </a:p>
          <a:p>
            <a:r>
              <a:rPr lang="en-US" sz="1067" b="1" dirty="0">
                <a:solidFill>
                  <a:schemeClr val="bg1"/>
                </a:solidFill>
              </a:rPr>
              <a:t>Expected Arrival Date</a:t>
            </a:r>
          </a:p>
        </p:txBody>
      </p:sp>
      <p:sp>
        <p:nvSpPr>
          <p:cNvPr id="17" name="Rectangle 16">
            <a:extLst>
              <a:ext uri="{FF2B5EF4-FFF2-40B4-BE49-F238E27FC236}">
                <a16:creationId xmlns:a16="http://schemas.microsoft.com/office/drawing/2014/main" id="{514D8AFE-9648-DB42-9D63-EF7DFBD77091}"/>
              </a:ext>
            </a:extLst>
          </p:cNvPr>
          <p:cNvSpPr/>
          <p:nvPr/>
        </p:nvSpPr>
        <p:spPr>
          <a:xfrm>
            <a:off x="3660011" y="3598104"/>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Location</a:t>
            </a:r>
          </a:p>
          <a:p>
            <a:pPr algn="ctr"/>
            <a:endParaRPr lang="en-US" sz="1351" b="1" dirty="0">
              <a:solidFill>
                <a:schemeClr val="bg1"/>
              </a:solidFill>
            </a:endParaRPr>
          </a:p>
          <a:p>
            <a:r>
              <a:rPr lang="en-US" sz="1067" b="1" dirty="0">
                <a:solidFill>
                  <a:schemeClr val="bg1"/>
                </a:solidFill>
              </a:rPr>
              <a:t>Port Code</a:t>
            </a:r>
          </a:p>
        </p:txBody>
      </p:sp>
      <p:cxnSp>
        <p:nvCxnSpPr>
          <p:cNvPr id="19" name="Elbow Connector 18">
            <a:extLst>
              <a:ext uri="{FF2B5EF4-FFF2-40B4-BE49-F238E27FC236}">
                <a16:creationId xmlns:a16="http://schemas.microsoft.com/office/drawing/2014/main" id="{0D27C057-D6BC-DC45-910C-C6C367DEA14B}"/>
              </a:ext>
            </a:extLst>
          </p:cNvPr>
          <p:cNvCxnSpPr>
            <a:cxnSpLocks/>
            <a:stCxn id="15" idx="2"/>
            <a:endCxn id="16" idx="1"/>
          </p:cNvCxnSpPr>
          <p:nvPr/>
        </p:nvCxnSpPr>
        <p:spPr>
          <a:xfrm rot="16200000" flipH="1">
            <a:off x="1544463" y="5060332"/>
            <a:ext cx="791272" cy="325355"/>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7667ECF-22BE-8E4C-9309-E78C44BC4EB5}"/>
              </a:ext>
            </a:extLst>
          </p:cNvPr>
          <p:cNvSpPr txBox="1"/>
          <p:nvPr/>
        </p:nvSpPr>
        <p:spPr>
          <a:xfrm>
            <a:off x="9602229" y="3621562"/>
            <a:ext cx="304892" cy="461665"/>
          </a:xfrm>
          <a:prstGeom prst="rect">
            <a:avLst/>
          </a:prstGeom>
          <a:noFill/>
        </p:spPr>
        <p:txBody>
          <a:bodyPr wrap="none" rtlCol="0">
            <a:spAutoFit/>
          </a:bodyPr>
          <a:lstStyle/>
          <a:p>
            <a:r>
              <a:rPr lang="en-US" sz="2400" dirty="0"/>
              <a:t>*</a:t>
            </a:r>
          </a:p>
        </p:txBody>
      </p:sp>
      <p:sp>
        <p:nvSpPr>
          <p:cNvPr id="24" name="TextBox 23">
            <a:extLst>
              <a:ext uri="{FF2B5EF4-FFF2-40B4-BE49-F238E27FC236}">
                <a16:creationId xmlns:a16="http://schemas.microsoft.com/office/drawing/2014/main" id="{2A91E032-6FC5-8049-BE35-60B25924AA94}"/>
              </a:ext>
            </a:extLst>
          </p:cNvPr>
          <p:cNvSpPr txBox="1"/>
          <p:nvPr/>
        </p:nvSpPr>
        <p:spPr>
          <a:xfrm>
            <a:off x="1736863" y="5671674"/>
            <a:ext cx="304892" cy="461665"/>
          </a:xfrm>
          <a:prstGeom prst="rect">
            <a:avLst/>
          </a:prstGeom>
          <a:noFill/>
        </p:spPr>
        <p:txBody>
          <a:bodyPr wrap="none" rtlCol="0">
            <a:spAutoFit/>
          </a:bodyPr>
          <a:lstStyle/>
          <a:p>
            <a:r>
              <a:rPr lang="en-US" sz="2400" dirty="0"/>
              <a:t>*</a:t>
            </a:r>
          </a:p>
        </p:txBody>
      </p:sp>
      <p:sp>
        <p:nvSpPr>
          <p:cNvPr id="25" name="Rectangle 24">
            <a:extLst>
              <a:ext uri="{FF2B5EF4-FFF2-40B4-BE49-F238E27FC236}">
                <a16:creationId xmlns:a16="http://schemas.microsoft.com/office/drawing/2014/main" id="{BF68D451-297B-C846-9B9D-E15BFC13991C}"/>
              </a:ext>
            </a:extLst>
          </p:cNvPr>
          <p:cNvSpPr/>
          <p:nvPr/>
        </p:nvSpPr>
        <p:spPr>
          <a:xfrm>
            <a:off x="6327055" y="4827373"/>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Vessel Movement</a:t>
            </a:r>
          </a:p>
          <a:p>
            <a:pPr algn="ctr"/>
            <a:endParaRPr lang="en-US" sz="1351" b="1" dirty="0">
              <a:solidFill>
                <a:schemeClr val="bg1"/>
              </a:solidFill>
            </a:endParaRPr>
          </a:p>
          <a:p>
            <a:r>
              <a:rPr lang="en-US" sz="1067" b="1" dirty="0">
                <a:solidFill>
                  <a:schemeClr val="bg1"/>
                </a:solidFill>
              </a:rPr>
              <a:t>voyageID</a:t>
            </a:r>
          </a:p>
          <a:p>
            <a:r>
              <a:rPr lang="en-US" sz="1067" b="1" dirty="0">
                <a:solidFill>
                  <a:schemeClr val="bg1"/>
                </a:solidFill>
              </a:rPr>
              <a:t>Vessel name</a:t>
            </a:r>
          </a:p>
        </p:txBody>
      </p:sp>
      <p:cxnSp>
        <p:nvCxnSpPr>
          <p:cNvPr id="26" name="Elbow Connector 25">
            <a:extLst>
              <a:ext uri="{FF2B5EF4-FFF2-40B4-BE49-F238E27FC236}">
                <a16:creationId xmlns:a16="http://schemas.microsoft.com/office/drawing/2014/main" id="{3638B535-3669-D34A-B103-3ACEF22752D5}"/>
              </a:ext>
            </a:extLst>
          </p:cNvPr>
          <p:cNvCxnSpPr>
            <a:cxnSpLocks/>
            <a:stCxn id="17" idx="2"/>
            <a:endCxn id="25" idx="1"/>
          </p:cNvCxnSpPr>
          <p:nvPr/>
        </p:nvCxnSpPr>
        <p:spPr>
          <a:xfrm rot="16200000" flipH="1">
            <a:off x="5076033" y="4092254"/>
            <a:ext cx="713368" cy="1788673"/>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CFD4745D-8B95-8448-8E02-3FC25D599A37}"/>
              </a:ext>
            </a:extLst>
          </p:cNvPr>
          <p:cNvCxnSpPr>
            <a:cxnSpLocks/>
            <a:stCxn id="17" idx="3"/>
            <a:endCxn id="25" idx="0"/>
          </p:cNvCxnSpPr>
          <p:nvPr/>
        </p:nvCxnSpPr>
        <p:spPr>
          <a:xfrm>
            <a:off x="5416753" y="4114005"/>
            <a:ext cx="1788673" cy="713368"/>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32" name="Elbow Connector 31">
            <a:extLst>
              <a:ext uri="{FF2B5EF4-FFF2-40B4-BE49-F238E27FC236}">
                <a16:creationId xmlns:a16="http://schemas.microsoft.com/office/drawing/2014/main" id="{91B0E8F8-7979-0446-BD41-3979296FEC64}"/>
              </a:ext>
            </a:extLst>
          </p:cNvPr>
          <p:cNvCxnSpPr>
            <a:cxnSpLocks/>
            <a:stCxn id="17" idx="1"/>
            <a:endCxn id="16" idx="0"/>
          </p:cNvCxnSpPr>
          <p:nvPr/>
        </p:nvCxnSpPr>
        <p:spPr>
          <a:xfrm rot="10800000" flipV="1">
            <a:off x="2981147" y="4114005"/>
            <a:ext cx="678864" cy="1027684"/>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C20FB597-50BA-4047-90CB-72B57D6B02AC}"/>
              </a:ext>
            </a:extLst>
          </p:cNvPr>
          <p:cNvCxnSpPr>
            <a:cxnSpLocks/>
            <a:stCxn id="17" idx="2"/>
            <a:endCxn id="16" idx="3"/>
          </p:cNvCxnSpPr>
          <p:nvPr/>
        </p:nvCxnSpPr>
        <p:spPr>
          <a:xfrm rot="5400000">
            <a:off x="3704580" y="4784844"/>
            <a:ext cx="988739" cy="678864"/>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B284C0F7-B5D8-C44E-8AA4-656146CD3352}"/>
              </a:ext>
            </a:extLst>
          </p:cNvPr>
          <p:cNvSpPr/>
          <p:nvPr/>
        </p:nvSpPr>
        <p:spPr>
          <a:xfrm>
            <a:off x="9968143" y="3290615"/>
            <a:ext cx="1756741" cy="1339291"/>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Reefer Telemetry</a:t>
            </a:r>
          </a:p>
          <a:p>
            <a:r>
              <a:rPr lang="en-US" sz="1067" b="1" dirty="0">
                <a:solidFill>
                  <a:schemeClr val="bg1"/>
                </a:solidFill>
              </a:rPr>
              <a:t>containerID</a:t>
            </a:r>
          </a:p>
          <a:p>
            <a:r>
              <a:rPr lang="en-US" sz="1067" b="1" dirty="0">
                <a:solidFill>
                  <a:schemeClr val="bg1"/>
                </a:solidFill>
              </a:rPr>
              <a:t>Power</a:t>
            </a:r>
          </a:p>
          <a:p>
            <a:r>
              <a:rPr lang="en-US" sz="1067" b="1" dirty="0">
                <a:solidFill>
                  <a:schemeClr val="bg1"/>
                </a:solidFill>
              </a:rPr>
              <a:t>Temperature</a:t>
            </a:r>
          </a:p>
          <a:p>
            <a:r>
              <a:rPr lang="en-US" sz="1067" b="1" dirty="0">
                <a:solidFill>
                  <a:schemeClr val="bg1"/>
                </a:solidFill>
              </a:rPr>
              <a:t>Co2</a:t>
            </a:r>
          </a:p>
          <a:p>
            <a:r>
              <a:rPr lang="en-US" sz="1067" b="1" dirty="0">
                <a:solidFill>
                  <a:schemeClr val="bg1"/>
                </a:solidFill>
              </a:rPr>
              <a:t>O2</a:t>
            </a:r>
          </a:p>
        </p:txBody>
      </p:sp>
      <p:cxnSp>
        <p:nvCxnSpPr>
          <p:cNvPr id="47" name="Elbow Connector 46">
            <a:extLst>
              <a:ext uri="{FF2B5EF4-FFF2-40B4-BE49-F238E27FC236}">
                <a16:creationId xmlns:a16="http://schemas.microsoft.com/office/drawing/2014/main" id="{7728D15E-47B7-FA42-9965-B75120CAB5A2}"/>
              </a:ext>
            </a:extLst>
          </p:cNvPr>
          <p:cNvCxnSpPr>
            <a:cxnSpLocks/>
            <a:stCxn id="46" idx="1"/>
            <a:endCxn id="11" idx="2"/>
          </p:cNvCxnSpPr>
          <p:nvPr/>
        </p:nvCxnSpPr>
        <p:spPr>
          <a:xfrm rot="10800000">
            <a:off x="9310071" y="3125143"/>
            <a:ext cx="658072" cy="835119"/>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531354E6-DBE7-2D47-A790-509E3E239245}"/>
              </a:ext>
            </a:extLst>
          </p:cNvPr>
          <p:cNvSpPr txBox="1"/>
          <p:nvPr/>
        </p:nvSpPr>
        <p:spPr>
          <a:xfrm>
            <a:off x="5690278" y="3714039"/>
            <a:ext cx="400751" cy="338554"/>
          </a:xfrm>
          <a:prstGeom prst="rect">
            <a:avLst/>
          </a:prstGeom>
          <a:noFill/>
        </p:spPr>
        <p:txBody>
          <a:bodyPr wrap="none" rtlCol="0">
            <a:spAutoFit/>
          </a:bodyPr>
          <a:lstStyle/>
          <a:p>
            <a:r>
              <a:rPr lang="en-US" sz="1600" dirty="0"/>
              <a:t>To</a:t>
            </a:r>
          </a:p>
        </p:txBody>
      </p:sp>
      <p:sp>
        <p:nvSpPr>
          <p:cNvPr id="51" name="TextBox 50">
            <a:extLst>
              <a:ext uri="{FF2B5EF4-FFF2-40B4-BE49-F238E27FC236}">
                <a16:creationId xmlns:a16="http://schemas.microsoft.com/office/drawing/2014/main" id="{56AB3DD5-C3EF-A44A-BB2B-61B272775057}"/>
              </a:ext>
            </a:extLst>
          </p:cNvPr>
          <p:cNvSpPr txBox="1"/>
          <p:nvPr/>
        </p:nvSpPr>
        <p:spPr>
          <a:xfrm>
            <a:off x="3078237" y="3739906"/>
            <a:ext cx="400751" cy="338554"/>
          </a:xfrm>
          <a:prstGeom prst="rect">
            <a:avLst/>
          </a:prstGeom>
          <a:noFill/>
        </p:spPr>
        <p:txBody>
          <a:bodyPr wrap="none" rtlCol="0">
            <a:spAutoFit/>
          </a:bodyPr>
          <a:lstStyle/>
          <a:p>
            <a:r>
              <a:rPr lang="en-US" sz="1600" dirty="0"/>
              <a:t>To</a:t>
            </a:r>
          </a:p>
        </p:txBody>
      </p:sp>
      <p:sp>
        <p:nvSpPr>
          <p:cNvPr id="52" name="TextBox 51">
            <a:extLst>
              <a:ext uri="{FF2B5EF4-FFF2-40B4-BE49-F238E27FC236}">
                <a16:creationId xmlns:a16="http://schemas.microsoft.com/office/drawing/2014/main" id="{20541262-4B8F-C04C-A9FA-B6C1CADB82B9}"/>
              </a:ext>
            </a:extLst>
          </p:cNvPr>
          <p:cNvSpPr txBox="1"/>
          <p:nvPr/>
        </p:nvSpPr>
        <p:spPr>
          <a:xfrm>
            <a:off x="4873787" y="4959094"/>
            <a:ext cx="663964" cy="338554"/>
          </a:xfrm>
          <a:prstGeom prst="rect">
            <a:avLst/>
          </a:prstGeom>
          <a:noFill/>
        </p:spPr>
        <p:txBody>
          <a:bodyPr wrap="none" rtlCol="0">
            <a:spAutoFit/>
          </a:bodyPr>
          <a:lstStyle/>
          <a:p>
            <a:r>
              <a:rPr lang="en-US" sz="1600" dirty="0"/>
              <a:t>From</a:t>
            </a:r>
          </a:p>
        </p:txBody>
      </p:sp>
      <p:sp>
        <p:nvSpPr>
          <p:cNvPr id="53" name="TextBox 52">
            <a:extLst>
              <a:ext uri="{FF2B5EF4-FFF2-40B4-BE49-F238E27FC236}">
                <a16:creationId xmlns:a16="http://schemas.microsoft.com/office/drawing/2014/main" id="{D5BE2AF9-CEED-8643-8496-8E0380B23B08}"/>
              </a:ext>
            </a:extLst>
          </p:cNvPr>
          <p:cNvSpPr txBox="1"/>
          <p:nvPr/>
        </p:nvSpPr>
        <p:spPr>
          <a:xfrm>
            <a:off x="3879959" y="5273127"/>
            <a:ext cx="663964" cy="338554"/>
          </a:xfrm>
          <a:prstGeom prst="rect">
            <a:avLst/>
          </a:prstGeom>
          <a:noFill/>
        </p:spPr>
        <p:txBody>
          <a:bodyPr wrap="none" rtlCol="0">
            <a:spAutoFit/>
          </a:bodyPr>
          <a:lstStyle/>
          <a:p>
            <a:r>
              <a:rPr lang="en-US" sz="1600" dirty="0"/>
              <a:t>From</a:t>
            </a:r>
          </a:p>
        </p:txBody>
      </p:sp>
      <p:sp>
        <p:nvSpPr>
          <p:cNvPr id="55" name="Rectangle 54">
            <a:extLst>
              <a:ext uri="{FF2B5EF4-FFF2-40B4-BE49-F238E27FC236}">
                <a16:creationId xmlns:a16="http://schemas.microsoft.com/office/drawing/2014/main" id="{1F7D43FB-6D89-B749-8265-166B2111599C}"/>
              </a:ext>
            </a:extLst>
          </p:cNvPr>
          <p:cNvSpPr/>
          <p:nvPr/>
        </p:nvSpPr>
        <p:spPr>
          <a:xfrm>
            <a:off x="4454992" y="1870033"/>
            <a:ext cx="2368160" cy="1455904"/>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Specifications</a:t>
            </a:r>
          </a:p>
          <a:p>
            <a:pPr algn="ctr"/>
            <a:endParaRPr lang="en-US" sz="1067" dirty="0">
              <a:solidFill>
                <a:schemeClr val="bg1"/>
              </a:solidFill>
            </a:endParaRPr>
          </a:p>
          <a:p>
            <a:r>
              <a:rPr lang="en-US" sz="1067" dirty="0">
                <a:solidFill>
                  <a:schemeClr val="bg1"/>
                </a:solidFill>
              </a:rPr>
              <a:t>Good Type</a:t>
            </a:r>
          </a:p>
          <a:p>
            <a:r>
              <a:rPr lang="en-US" sz="1067" dirty="0">
                <a:solidFill>
                  <a:schemeClr val="bg1"/>
                </a:solidFill>
              </a:rPr>
              <a:t>Expected Temperature</a:t>
            </a:r>
          </a:p>
          <a:p>
            <a:r>
              <a:rPr lang="en-US" sz="1067" dirty="0">
                <a:solidFill>
                  <a:schemeClr val="bg1"/>
                </a:solidFill>
              </a:rPr>
              <a:t>Tracking Number</a:t>
            </a:r>
          </a:p>
          <a:p>
            <a:r>
              <a:rPr lang="en-US" sz="1067" dirty="0">
                <a:solidFill>
                  <a:schemeClr val="bg1"/>
                </a:solidFill>
              </a:rPr>
              <a:t>Origin Address</a:t>
            </a:r>
          </a:p>
          <a:p>
            <a:r>
              <a:rPr lang="en-US" sz="1067" dirty="0">
                <a:solidFill>
                  <a:schemeClr val="bg1"/>
                </a:solidFill>
              </a:rPr>
              <a:t>Destination Address</a:t>
            </a:r>
          </a:p>
          <a:p>
            <a:r>
              <a:rPr lang="en-US" sz="1067" dirty="0">
                <a:solidFill>
                  <a:schemeClr val="bg1"/>
                </a:solidFill>
              </a:rPr>
              <a:t>Expected PickUp Date</a:t>
            </a:r>
          </a:p>
        </p:txBody>
      </p:sp>
      <p:cxnSp>
        <p:nvCxnSpPr>
          <p:cNvPr id="57" name="Elbow Connector 56">
            <a:extLst>
              <a:ext uri="{FF2B5EF4-FFF2-40B4-BE49-F238E27FC236}">
                <a16:creationId xmlns:a16="http://schemas.microsoft.com/office/drawing/2014/main" id="{891F0DE8-B499-AC48-A3A3-BF995B65538A}"/>
              </a:ext>
            </a:extLst>
          </p:cNvPr>
          <p:cNvCxnSpPr>
            <a:cxnSpLocks/>
            <a:stCxn id="55" idx="0"/>
            <a:endCxn id="10" idx="2"/>
          </p:cNvCxnSpPr>
          <p:nvPr/>
        </p:nvCxnSpPr>
        <p:spPr>
          <a:xfrm rot="16200000" flipV="1">
            <a:off x="4661015" y="891976"/>
            <a:ext cx="549715" cy="1406400"/>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D4F5E9D6-AD09-164C-9E02-A1B605E652C3}"/>
              </a:ext>
            </a:extLst>
          </p:cNvPr>
          <p:cNvCxnSpPr>
            <a:cxnSpLocks/>
            <a:stCxn id="55" idx="1"/>
            <a:endCxn id="15" idx="0"/>
          </p:cNvCxnSpPr>
          <p:nvPr/>
        </p:nvCxnSpPr>
        <p:spPr>
          <a:xfrm rot="10800000" flipV="1">
            <a:off x="1777421" y="2597985"/>
            <a:ext cx="2677571" cy="1197585"/>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63" name="Elbow Connector 62">
            <a:extLst>
              <a:ext uri="{FF2B5EF4-FFF2-40B4-BE49-F238E27FC236}">
                <a16:creationId xmlns:a16="http://schemas.microsoft.com/office/drawing/2014/main" id="{40CBF08A-782C-E24B-99A7-38F6FE2306BF}"/>
              </a:ext>
            </a:extLst>
          </p:cNvPr>
          <p:cNvCxnSpPr>
            <a:cxnSpLocks/>
            <a:stCxn id="11" idx="1"/>
            <a:endCxn id="55" idx="3"/>
          </p:cNvCxnSpPr>
          <p:nvPr/>
        </p:nvCxnSpPr>
        <p:spPr>
          <a:xfrm rot="10800000">
            <a:off x="6823152" y="2597987"/>
            <a:ext cx="1730589" cy="1125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F3C8FE8-3752-D04D-9C31-C1C724552D18}"/>
              </a:ext>
            </a:extLst>
          </p:cNvPr>
          <p:cNvSpPr/>
          <p:nvPr/>
        </p:nvSpPr>
        <p:spPr>
          <a:xfrm>
            <a:off x="6932118" y="379854"/>
            <a:ext cx="1512657" cy="56131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History</a:t>
            </a:r>
          </a:p>
        </p:txBody>
      </p:sp>
      <p:cxnSp>
        <p:nvCxnSpPr>
          <p:cNvPr id="33" name="Elbow Connector 32">
            <a:extLst>
              <a:ext uri="{FF2B5EF4-FFF2-40B4-BE49-F238E27FC236}">
                <a16:creationId xmlns:a16="http://schemas.microsoft.com/office/drawing/2014/main" id="{9543B881-3FF2-EA49-9FFC-D8D1B21B612E}"/>
              </a:ext>
            </a:extLst>
          </p:cNvPr>
          <p:cNvCxnSpPr>
            <a:cxnSpLocks/>
            <a:stCxn id="31" idx="1"/>
            <a:endCxn id="10" idx="3"/>
          </p:cNvCxnSpPr>
          <p:nvPr/>
        </p:nvCxnSpPr>
        <p:spPr>
          <a:xfrm rot="10800000" flipV="1">
            <a:off x="5416752" y="660511"/>
            <a:ext cx="1515365" cy="14596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6BB8CCE-CE26-8645-B962-7C6A96627459}"/>
              </a:ext>
            </a:extLst>
          </p:cNvPr>
          <p:cNvSpPr txBox="1"/>
          <p:nvPr/>
        </p:nvSpPr>
        <p:spPr>
          <a:xfrm>
            <a:off x="6409339" y="368678"/>
            <a:ext cx="304892"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3699676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52</a:t>
            </a:fld>
            <a:endParaRPr lang="en-US"/>
          </a:p>
        </p:txBody>
      </p:sp>
      <p:sp>
        <p:nvSpPr>
          <p:cNvPr id="10" name="Rectangle 9">
            <a:extLst>
              <a:ext uri="{FF2B5EF4-FFF2-40B4-BE49-F238E27FC236}">
                <a16:creationId xmlns:a16="http://schemas.microsoft.com/office/drawing/2014/main" id="{C6FB49FE-0AC0-9240-8F38-7DD725E4E8AE}"/>
              </a:ext>
            </a:extLst>
          </p:cNvPr>
          <p:cNvSpPr/>
          <p:nvPr/>
        </p:nvSpPr>
        <p:spPr>
          <a:xfrm>
            <a:off x="3048592" y="292634"/>
            <a:ext cx="2368160" cy="1027685"/>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Shipping Order</a:t>
            </a:r>
          </a:p>
          <a:p>
            <a:pPr algn="ctr"/>
            <a:endParaRPr lang="en-US" sz="1351" b="1" dirty="0">
              <a:solidFill>
                <a:schemeClr val="bg1"/>
              </a:solidFill>
            </a:endParaRPr>
          </a:p>
          <a:p>
            <a:r>
              <a:rPr lang="en-US" sz="1400" dirty="0">
                <a:solidFill>
                  <a:schemeClr val="bg1"/>
                </a:solidFill>
              </a:rPr>
              <a:t>orderID</a:t>
            </a:r>
          </a:p>
        </p:txBody>
      </p:sp>
      <p:sp>
        <p:nvSpPr>
          <p:cNvPr id="11" name="Rectangle 10">
            <a:extLst>
              <a:ext uri="{FF2B5EF4-FFF2-40B4-BE49-F238E27FC236}">
                <a16:creationId xmlns:a16="http://schemas.microsoft.com/office/drawing/2014/main" id="{778DE887-D624-9D47-8F60-D56D3B1936E9}"/>
              </a:ext>
            </a:extLst>
          </p:cNvPr>
          <p:cNvSpPr/>
          <p:nvPr/>
        </p:nvSpPr>
        <p:spPr>
          <a:xfrm>
            <a:off x="8553742" y="2093339"/>
            <a:ext cx="1512657"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Reefer Container</a:t>
            </a:r>
          </a:p>
          <a:p>
            <a:r>
              <a:rPr lang="en-US" sz="1067" b="1" dirty="0">
                <a:solidFill>
                  <a:schemeClr val="bg1"/>
                </a:solidFill>
              </a:rPr>
              <a:t>containerID</a:t>
            </a:r>
          </a:p>
          <a:p>
            <a:r>
              <a:rPr lang="en-US" sz="1067" b="1" dirty="0">
                <a:solidFill>
                  <a:schemeClr val="bg1"/>
                </a:solidFill>
              </a:rPr>
              <a:t>type</a:t>
            </a:r>
          </a:p>
        </p:txBody>
      </p:sp>
      <p:sp>
        <p:nvSpPr>
          <p:cNvPr id="6" name="Rectangle 5">
            <a:extLst>
              <a:ext uri="{FF2B5EF4-FFF2-40B4-BE49-F238E27FC236}">
                <a16:creationId xmlns:a16="http://schemas.microsoft.com/office/drawing/2014/main" id="{5433EBE9-2CE2-1C4C-834B-F99D71A5DA34}"/>
              </a:ext>
            </a:extLst>
          </p:cNvPr>
          <p:cNvSpPr/>
          <p:nvPr/>
        </p:nvSpPr>
        <p:spPr>
          <a:xfrm>
            <a:off x="346035" y="1510608"/>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Customer</a:t>
            </a:r>
          </a:p>
          <a:p>
            <a:pPr algn="ctr"/>
            <a:endParaRPr lang="en-US" sz="1351" b="1" dirty="0">
              <a:solidFill>
                <a:schemeClr val="bg1"/>
              </a:solidFill>
            </a:endParaRPr>
          </a:p>
          <a:p>
            <a:r>
              <a:rPr lang="en-US" sz="1067" b="1" dirty="0">
                <a:solidFill>
                  <a:schemeClr val="bg1"/>
                </a:solidFill>
              </a:rPr>
              <a:t>name</a:t>
            </a:r>
          </a:p>
          <a:p>
            <a:r>
              <a:rPr lang="en-US" sz="1067" b="1" dirty="0">
                <a:solidFill>
                  <a:schemeClr val="bg1"/>
                </a:solidFill>
              </a:rPr>
              <a:t>customerID</a:t>
            </a:r>
          </a:p>
        </p:txBody>
      </p:sp>
      <p:sp>
        <p:nvSpPr>
          <p:cNvPr id="4" name="Rectangle 3">
            <a:extLst>
              <a:ext uri="{FF2B5EF4-FFF2-40B4-BE49-F238E27FC236}">
                <a16:creationId xmlns:a16="http://schemas.microsoft.com/office/drawing/2014/main" id="{23B89E3E-8B51-B240-8944-E4591F590A3F}"/>
              </a:ext>
            </a:extLst>
          </p:cNvPr>
          <p:cNvSpPr/>
          <p:nvPr/>
        </p:nvSpPr>
        <p:spPr>
          <a:xfrm>
            <a:off x="2330439" y="549863"/>
            <a:ext cx="751724" cy="425072"/>
          </a:xfrm>
          <a:prstGeom prst="rect">
            <a:avLst/>
          </a:prstGeom>
          <a:no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chemeClr val="tx1"/>
                </a:solidFill>
                <a:latin typeface="Arial"/>
              </a:rPr>
              <a:t>role</a:t>
            </a:r>
          </a:p>
        </p:txBody>
      </p:sp>
      <p:cxnSp>
        <p:nvCxnSpPr>
          <p:cNvPr id="7" name="Elbow Connector 6">
            <a:extLst>
              <a:ext uri="{FF2B5EF4-FFF2-40B4-BE49-F238E27FC236}">
                <a16:creationId xmlns:a16="http://schemas.microsoft.com/office/drawing/2014/main" id="{0E635B58-39A1-4D49-BEC8-8022950E75E0}"/>
              </a:ext>
            </a:extLst>
          </p:cNvPr>
          <p:cNvCxnSpPr>
            <a:stCxn id="6" idx="0"/>
            <a:endCxn id="4" idx="1"/>
          </p:cNvCxnSpPr>
          <p:nvPr/>
        </p:nvCxnSpPr>
        <p:spPr>
          <a:xfrm rot="5400000" flipH="1" flipV="1">
            <a:off x="1403318" y="583489"/>
            <a:ext cx="748209" cy="1106033"/>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4AC585C-125E-E344-8031-CC4034F813CE}"/>
              </a:ext>
            </a:extLst>
          </p:cNvPr>
          <p:cNvSpPr txBox="1"/>
          <p:nvPr/>
        </p:nvSpPr>
        <p:spPr>
          <a:xfrm>
            <a:off x="4780888" y="1556830"/>
            <a:ext cx="304892" cy="461665"/>
          </a:xfrm>
          <a:prstGeom prst="rect">
            <a:avLst/>
          </a:prstGeom>
          <a:noFill/>
        </p:spPr>
        <p:txBody>
          <a:bodyPr wrap="none" rtlCol="0">
            <a:spAutoFit/>
          </a:bodyPr>
          <a:lstStyle/>
          <a:p>
            <a:r>
              <a:rPr lang="en-US" sz="2400" dirty="0"/>
              <a:t>*</a:t>
            </a:r>
          </a:p>
        </p:txBody>
      </p:sp>
      <p:sp>
        <p:nvSpPr>
          <p:cNvPr id="15" name="Rectangle 14">
            <a:extLst>
              <a:ext uri="{FF2B5EF4-FFF2-40B4-BE49-F238E27FC236}">
                <a16:creationId xmlns:a16="http://schemas.microsoft.com/office/drawing/2014/main" id="{0C1EEFFF-483D-F04A-9454-01132BB5F784}"/>
              </a:ext>
            </a:extLst>
          </p:cNvPr>
          <p:cNvSpPr/>
          <p:nvPr/>
        </p:nvSpPr>
        <p:spPr>
          <a:xfrm>
            <a:off x="899051" y="3795571"/>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Voyage</a:t>
            </a:r>
          </a:p>
          <a:p>
            <a:pPr algn="ctr"/>
            <a:endParaRPr lang="en-US" sz="1351" b="1" dirty="0">
              <a:solidFill>
                <a:schemeClr val="bg1"/>
              </a:solidFill>
            </a:endParaRPr>
          </a:p>
          <a:p>
            <a:r>
              <a:rPr lang="en-US" sz="1067" b="1" dirty="0">
                <a:solidFill>
                  <a:schemeClr val="bg1"/>
                </a:solidFill>
              </a:rPr>
              <a:t>voyageID</a:t>
            </a:r>
          </a:p>
          <a:p>
            <a:r>
              <a:rPr lang="en-US" sz="1067" b="1" dirty="0">
                <a:solidFill>
                  <a:schemeClr val="bg1"/>
                </a:solidFill>
              </a:rPr>
              <a:t>schedule</a:t>
            </a:r>
          </a:p>
        </p:txBody>
      </p:sp>
      <p:sp>
        <p:nvSpPr>
          <p:cNvPr id="16" name="Rectangle 15">
            <a:extLst>
              <a:ext uri="{FF2B5EF4-FFF2-40B4-BE49-F238E27FC236}">
                <a16:creationId xmlns:a16="http://schemas.microsoft.com/office/drawing/2014/main" id="{FE214EAE-5934-EB44-805A-A240A64A311D}"/>
              </a:ext>
            </a:extLst>
          </p:cNvPr>
          <p:cNvSpPr/>
          <p:nvPr/>
        </p:nvSpPr>
        <p:spPr>
          <a:xfrm>
            <a:off x="2102776" y="5141690"/>
            <a:ext cx="1756741" cy="953911"/>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Leg</a:t>
            </a:r>
          </a:p>
          <a:p>
            <a:endParaRPr lang="en-US" sz="1067" b="1" dirty="0">
              <a:solidFill>
                <a:schemeClr val="bg1"/>
              </a:solidFill>
            </a:endParaRPr>
          </a:p>
          <a:p>
            <a:r>
              <a:rPr lang="en-US" sz="1067" b="1" dirty="0">
                <a:solidFill>
                  <a:schemeClr val="bg1"/>
                </a:solidFill>
              </a:rPr>
              <a:t>Departure Date</a:t>
            </a:r>
          </a:p>
          <a:p>
            <a:r>
              <a:rPr lang="en-US" sz="1067" b="1" dirty="0">
                <a:solidFill>
                  <a:schemeClr val="bg1"/>
                </a:solidFill>
              </a:rPr>
              <a:t>Expected Arrival Date</a:t>
            </a:r>
          </a:p>
        </p:txBody>
      </p:sp>
      <p:sp>
        <p:nvSpPr>
          <p:cNvPr id="17" name="Rectangle 16">
            <a:extLst>
              <a:ext uri="{FF2B5EF4-FFF2-40B4-BE49-F238E27FC236}">
                <a16:creationId xmlns:a16="http://schemas.microsoft.com/office/drawing/2014/main" id="{514D8AFE-9648-DB42-9D63-EF7DFBD77091}"/>
              </a:ext>
            </a:extLst>
          </p:cNvPr>
          <p:cNvSpPr/>
          <p:nvPr/>
        </p:nvSpPr>
        <p:spPr>
          <a:xfrm>
            <a:off x="3660011" y="3598104"/>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Location</a:t>
            </a:r>
          </a:p>
          <a:p>
            <a:pPr algn="ctr"/>
            <a:endParaRPr lang="en-US" sz="1351" b="1" dirty="0">
              <a:solidFill>
                <a:schemeClr val="bg1"/>
              </a:solidFill>
            </a:endParaRPr>
          </a:p>
          <a:p>
            <a:r>
              <a:rPr lang="en-US" sz="1067" b="1" dirty="0">
                <a:solidFill>
                  <a:schemeClr val="bg1"/>
                </a:solidFill>
              </a:rPr>
              <a:t>Port Code</a:t>
            </a:r>
          </a:p>
        </p:txBody>
      </p:sp>
      <p:cxnSp>
        <p:nvCxnSpPr>
          <p:cNvPr id="19" name="Elbow Connector 18">
            <a:extLst>
              <a:ext uri="{FF2B5EF4-FFF2-40B4-BE49-F238E27FC236}">
                <a16:creationId xmlns:a16="http://schemas.microsoft.com/office/drawing/2014/main" id="{0D27C057-D6BC-DC45-910C-C6C367DEA14B}"/>
              </a:ext>
            </a:extLst>
          </p:cNvPr>
          <p:cNvCxnSpPr>
            <a:cxnSpLocks/>
            <a:stCxn id="15" idx="2"/>
            <a:endCxn id="16" idx="1"/>
          </p:cNvCxnSpPr>
          <p:nvPr/>
        </p:nvCxnSpPr>
        <p:spPr>
          <a:xfrm rot="16200000" flipH="1">
            <a:off x="1544463" y="5060332"/>
            <a:ext cx="791272" cy="325355"/>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7667ECF-22BE-8E4C-9309-E78C44BC4EB5}"/>
              </a:ext>
            </a:extLst>
          </p:cNvPr>
          <p:cNvSpPr txBox="1"/>
          <p:nvPr/>
        </p:nvSpPr>
        <p:spPr>
          <a:xfrm>
            <a:off x="9602229" y="3621562"/>
            <a:ext cx="304892" cy="461665"/>
          </a:xfrm>
          <a:prstGeom prst="rect">
            <a:avLst/>
          </a:prstGeom>
          <a:noFill/>
        </p:spPr>
        <p:txBody>
          <a:bodyPr wrap="none" rtlCol="0">
            <a:spAutoFit/>
          </a:bodyPr>
          <a:lstStyle/>
          <a:p>
            <a:r>
              <a:rPr lang="en-US" sz="2400" dirty="0"/>
              <a:t>*</a:t>
            </a:r>
          </a:p>
        </p:txBody>
      </p:sp>
      <p:sp>
        <p:nvSpPr>
          <p:cNvPr id="24" name="TextBox 23">
            <a:extLst>
              <a:ext uri="{FF2B5EF4-FFF2-40B4-BE49-F238E27FC236}">
                <a16:creationId xmlns:a16="http://schemas.microsoft.com/office/drawing/2014/main" id="{2A91E032-6FC5-8049-BE35-60B25924AA94}"/>
              </a:ext>
            </a:extLst>
          </p:cNvPr>
          <p:cNvSpPr txBox="1"/>
          <p:nvPr/>
        </p:nvSpPr>
        <p:spPr>
          <a:xfrm>
            <a:off x="1736863" y="5671674"/>
            <a:ext cx="304892" cy="461665"/>
          </a:xfrm>
          <a:prstGeom prst="rect">
            <a:avLst/>
          </a:prstGeom>
          <a:noFill/>
        </p:spPr>
        <p:txBody>
          <a:bodyPr wrap="none" rtlCol="0">
            <a:spAutoFit/>
          </a:bodyPr>
          <a:lstStyle/>
          <a:p>
            <a:r>
              <a:rPr lang="en-US" sz="2400" dirty="0"/>
              <a:t>*</a:t>
            </a:r>
          </a:p>
        </p:txBody>
      </p:sp>
      <p:sp>
        <p:nvSpPr>
          <p:cNvPr id="25" name="Rectangle 24">
            <a:extLst>
              <a:ext uri="{FF2B5EF4-FFF2-40B4-BE49-F238E27FC236}">
                <a16:creationId xmlns:a16="http://schemas.microsoft.com/office/drawing/2014/main" id="{BF68D451-297B-C846-9B9D-E15BFC13991C}"/>
              </a:ext>
            </a:extLst>
          </p:cNvPr>
          <p:cNvSpPr/>
          <p:nvPr/>
        </p:nvSpPr>
        <p:spPr>
          <a:xfrm>
            <a:off x="6327055" y="4827373"/>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Vessel Movement</a:t>
            </a:r>
          </a:p>
          <a:p>
            <a:pPr algn="ctr"/>
            <a:endParaRPr lang="en-US" sz="1351" b="1" dirty="0">
              <a:solidFill>
                <a:schemeClr val="bg1"/>
              </a:solidFill>
            </a:endParaRPr>
          </a:p>
          <a:p>
            <a:r>
              <a:rPr lang="en-US" sz="1067" b="1" dirty="0">
                <a:solidFill>
                  <a:schemeClr val="bg1"/>
                </a:solidFill>
              </a:rPr>
              <a:t>voyageID</a:t>
            </a:r>
          </a:p>
          <a:p>
            <a:r>
              <a:rPr lang="en-US" sz="1067" b="1" dirty="0">
                <a:solidFill>
                  <a:schemeClr val="bg1"/>
                </a:solidFill>
              </a:rPr>
              <a:t>Vessel name</a:t>
            </a:r>
          </a:p>
        </p:txBody>
      </p:sp>
      <p:cxnSp>
        <p:nvCxnSpPr>
          <p:cNvPr id="26" name="Elbow Connector 25">
            <a:extLst>
              <a:ext uri="{FF2B5EF4-FFF2-40B4-BE49-F238E27FC236}">
                <a16:creationId xmlns:a16="http://schemas.microsoft.com/office/drawing/2014/main" id="{3638B535-3669-D34A-B103-3ACEF22752D5}"/>
              </a:ext>
            </a:extLst>
          </p:cNvPr>
          <p:cNvCxnSpPr>
            <a:cxnSpLocks/>
            <a:stCxn id="17" idx="2"/>
            <a:endCxn id="25" idx="1"/>
          </p:cNvCxnSpPr>
          <p:nvPr/>
        </p:nvCxnSpPr>
        <p:spPr>
          <a:xfrm rot="16200000" flipH="1">
            <a:off x="5076033" y="4092254"/>
            <a:ext cx="713368" cy="1788673"/>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CFD4745D-8B95-8448-8E02-3FC25D599A37}"/>
              </a:ext>
            </a:extLst>
          </p:cNvPr>
          <p:cNvCxnSpPr>
            <a:cxnSpLocks/>
            <a:stCxn id="17" idx="3"/>
            <a:endCxn id="25" idx="0"/>
          </p:cNvCxnSpPr>
          <p:nvPr/>
        </p:nvCxnSpPr>
        <p:spPr>
          <a:xfrm>
            <a:off x="5416753" y="4114005"/>
            <a:ext cx="1788673" cy="713368"/>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32" name="Elbow Connector 31">
            <a:extLst>
              <a:ext uri="{FF2B5EF4-FFF2-40B4-BE49-F238E27FC236}">
                <a16:creationId xmlns:a16="http://schemas.microsoft.com/office/drawing/2014/main" id="{91B0E8F8-7979-0446-BD41-3979296FEC64}"/>
              </a:ext>
            </a:extLst>
          </p:cNvPr>
          <p:cNvCxnSpPr>
            <a:cxnSpLocks/>
            <a:stCxn id="17" idx="1"/>
            <a:endCxn id="16" idx="0"/>
          </p:cNvCxnSpPr>
          <p:nvPr/>
        </p:nvCxnSpPr>
        <p:spPr>
          <a:xfrm rot="10800000" flipV="1">
            <a:off x="2981147" y="4114005"/>
            <a:ext cx="678864" cy="1027684"/>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C20FB597-50BA-4047-90CB-72B57D6B02AC}"/>
              </a:ext>
            </a:extLst>
          </p:cNvPr>
          <p:cNvCxnSpPr>
            <a:cxnSpLocks/>
            <a:stCxn id="17" idx="2"/>
            <a:endCxn id="16" idx="3"/>
          </p:cNvCxnSpPr>
          <p:nvPr/>
        </p:nvCxnSpPr>
        <p:spPr>
          <a:xfrm rot="5400000">
            <a:off x="3704580" y="4784844"/>
            <a:ext cx="988739" cy="678864"/>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B284C0F7-B5D8-C44E-8AA4-656146CD3352}"/>
              </a:ext>
            </a:extLst>
          </p:cNvPr>
          <p:cNvSpPr/>
          <p:nvPr/>
        </p:nvSpPr>
        <p:spPr>
          <a:xfrm>
            <a:off x="9968143" y="3290615"/>
            <a:ext cx="1756741" cy="1339291"/>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Reefer Telemetry</a:t>
            </a:r>
          </a:p>
          <a:p>
            <a:r>
              <a:rPr lang="en-US" sz="1067" b="1" dirty="0">
                <a:solidFill>
                  <a:schemeClr val="bg1"/>
                </a:solidFill>
              </a:rPr>
              <a:t>containerID</a:t>
            </a:r>
          </a:p>
          <a:p>
            <a:r>
              <a:rPr lang="en-US" sz="1067" b="1" dirty="0">
                <a:solidFill>
                  <a:schemeClr val="bg1"/>
                </a:solidFill>
              </a:rPr>
              <a:t>Power</a:t>
            </a:r>
          </a:p>
          <a:p>
            <a:r>
              <a:rPr lang="en-US" sz="1067" b="1" dirty="0">
                <a:solidFill>
                  <a:schemeClr val="bg1"/>
                </a:solidFill>
              </a:rPr>
              <a:t>Temperature</a:t>
            </a:r>
          </a:p>
          <a:p>
            <a:r>
              <a:rPr lang="en-US" sz="1067" b="1" dirty="0">
                <a:solidFill>
                  <a:schemeClr val="bg1"/>
                </a:solidFill>
              </a:rPr>
              <a:t>Co2</a:t>
            </a:r>
          </a:p>
          <a:p>
            <a:r>
              <a:rPr lang="en-US" sz="1067" b="1" dirty="0">
                <a:solidFill>
                  <a:schemeClr val="bg1"/>
                </a:solidFill>
              </a:rPr>
              <a:t>O2</a:t>
            </a:r>
          </a:p>
        </p:txBody>
      </p:sp>
      <p:cxnSp>
        <p:nvCxnSpPr>
          <p:cNvPr id="47" name="Elbow Connector 46">
            <a:extLst>
              <a:ext uri="{FF2B5EF4-FFF2-40B4-BE49-F238E27FC236}">
                <a16:creationId xmlns:a16="http://schemas.microsoft.com/office/drawing/2014/main" id="{7728D15E-47B7-FA42-9965-B75120CAB5A2}"/>
              </a:ext>
            </a:extLst>
          </p:cNvPr>
          <p:cNvCxnSpPr>
            <a:cxnSpLocks/>
            <a:stCxn id="46" idx="1"/>
            <a:endCxn id="11" idx="2"/>
          </p:cNvCxnSpPr>
          <p:nvPr/>
        </p:nvCxnSpPr>
        <p:spPr>
          <a:xfrm rot="10800000">
            <a:off x="9310071" y="3125143"/>
            <a:ext cx="658072" cy="835119"/>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531354E6-DBE7-2D47-A790-509E3E239245}"/>
              </a:ext>
            </a:extLst>
          </p:cNvPr>
          <p:cNvSpPr txBox="1"/>
          <p:nvPr/>
        </p:nvSpPr>
        <p:spPr>
          <a:xfrm>
            <a:off x="5690278" y="3714039"/>
            <a:ext cx="400751" cy="338554"/>
          </a:xfrm>
          <a:prstGeom prst="rect">
            <a:avLst/>
          </a:prstGeom>
          <a:noFill/>
        </p:spPr>
        <p:txBody>
          <a:bodyPr wrap="none" rtlCol="0">
            <a:spAutoFit/>
          </a:bodyPr>
          <a:lstStyle/>
          <a:p>
            <a:r>
              <a:rPr lang="en-US" sz="1600" dirty="0"/>
              <a:t>To</a:t>
            </a:r>
          </a:p>
        </p:txBody>
      </p:sp>
      <p:sp>
        <p:nvSpPr>
          <p:cNvPr id="51" name="TextBox 50">
            <a:extLst>
              <a:ext uri="{FF2B5EF4-FFF2-40B4-BE49-F238E27FC236}">
                <a16:creationId xmlns:a16="http://schemas.microsoft.com/office/drawing/2014/main" id="{56AB3DD5-C3EF-A44A-BB2B-61B272775057}"/>
              </a:ext>
            </a:extLst>
          </p:cNvPr>
          <p:cNvSpPr txBox="1"/>
          <p:nvPr/>
        </p:nvSpPr>
        <p:spPr>
          <a:xfrm>
            <a:off x="3078237" y="3739906"/>
            <a:ext cx="400751" cy="338554"/>
          </a:xfrm>
          <a:prstGeom prst="rect">
            <a:avLst/>
          </a:prstGeom>
          <a:noFill/>
        </p:spPr>
        <p:txBody>
          <a:bodyPr wrap="none" rtlCol="0">
            <a:spAutoFit/>
          </a:bodyPr>
          <a:lstStyle/>
          <a:p>
            <a:r>
              <a:rPr lang="en-US" sz="1600" dirty="0"/>
              <a:t>To</a:t>
            </a:r>
          </a:p>
        </p:txBody>
      </p:sp>
      <p:sp>
        <p:nvSpPr>
          <p:cNvPr id="52" name="TextBox 51">
            <a:extLst>
              <a:ext uri="{FF2B5EF4-FFF2-40B4-BE49-F238E27FC236}">
                <a16:creationId xmlns:a16="http://schemas.microsoft.com/office/drawing/2014/main" id="{20541262-4B8F-C04C-A9FA-B6C1CADB82B9}"/>
              </a:ext>
            </a:extLst>
          </p:cNvPr>
          <p:cNvSpPr txBox="1"/>
          <p:nvPr/>
        </p:nvSpPr>
        <p:spPr>
          <a:xfrm>
            <a:off x="4873787" y="4959094"/>
            <a:ext cx="663964" cy="338554"/>
          </a:xfrm>
          <a:prstGeom prst="rect">
            <a:avLst/>
          </a:prstGeom>
          <a:noFill/>
        </p:spPr>
        <p:txBody>
          <a:bodyPr wrap="none" rtlCol="0">
            <a:spAutoFit/>
          </a:bodyPr>
          <a:lstStyle/>
          <a:p>
            <a:r>
              <a:rPr lang="en-US" sz="1600" dirty="0"/>
              <a:t>From</a:t>
            </a:r>
          </a:p>
        </p:txBody>
      </p:sp>
      <p:sp>
        <p:nvSpPr>
          <p:cNvPr id="53" name="TextBox 52">
            <a:extLst>
              <a:ext uri="{FF2B5EF4-FFF2-40B4-BE49-F238E27FC236}">
                <a16:creationId xmlns:a16="http://schemas.microsoft.com/office/drawing/2014/main" id="{D5BE2AF9-CEED-8643-8496-8E0380B23B08}"/>
              </a:ext>
            </a:extLst>
          </p:cNvPr>
          <p:cNvSpPr txBox="1"/>
          <p:nvPr/>
        </p:nvSpPr>
        <p:spPr>
          <a:xfrm>
            <a:off x="3879959" y="5273127"/>
            <a:ext cx="663964" cy="338554"/>
          </a:xfrm>
          <a:prstGeom prst="rect">
            <a:avLst/>
          </a:prstGeom>
          <a:noFill/>
        </p:spPr>
        <p:txBody>
          <a:bodyPr wrap="none" rtlCol="0">
            <a:spAutoFit/>
          </a:bodyPr>
          <a:lstStyle/>
          <a:p>
            <a:r>
              <a:rPr lang="en-US" sz="1600" dirty="0"/>
              <a:t>From</a:t>
            </a:r>
          </a:p>
        </p:txBody>
      </p:sp>
      <p:sp>
        <p:nvSpPr>
          <p:cNvPr id="55" name="Rectangle 54">
            <a:extLst>
              <a:ext uri="{FF2B5EF4-FFF2-40B4-BE49-F238E27FC236}">
                <a16:creationId xmlns:a16="http://schemas.microsoft.com/office/drawing/2014/main" id="{1F7D43FB-6D89-B749-8265-166B2111599C}"/>
              </a:ext>
            </a:extLst>
          </p:cNvPr>
          <p:cNvSpPr/>
          <p:nvPr/>
        </p:nvSpPr>
        <p:spPr>
          <a:xfrm>
            <a:off x="4454992" y="1870033"/>
            <a:ext cx="2368160" cy="1455904"/>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Specifications</a:t>
            </a:r>
          </a:p>
          <a:p>
            <a:pPr algn="ctr"/>
            <a:endParaRPr lang="en-US" sz="1067" dirty="0">
              <a:solidFill>
                <a:schemeClr val="bg1"/>
              </a:solidFill>
            </a:endParaRPr>
          </a:p>
          <a:p>
            <a:r>
              <a:rPr lang="en-US" sz="1067" dirty="0">
                <a:solidFill>
                  <a:schemeClr val="bg1"/>
                </a:solidFill>
              </a:rPr>
              <a:t>Good Type</a:t>
            </a:r>
          </a:p>
          <a:p>
            <a:r>
              <a:rPr lang="en-US" sz="1067" dirty="0">
                <a:solidFill>
                  <a:schemeClr val="bg1"/>
                </a:solidFill>
              </a:rPr>
              <a:t>Expected Temperature</a:t>
            </a:r>
          </a:p>
          <a:p>
            <a:r>
              <a:rPr lang="en-US" sz="1067" dirty="0">
                <a:solidFill>
                  <a:schemeClr val="bg1"/>
                </a:solidFill>
              </a:rPr>
              <a:t>Tracking Number</a:t>
            </a:r>
          </a:p>
          <a:p>
            <a:r>
              <a:rPr lang="en-US" sz="1067" dirty="0">
                <a:solidFill>
                  <a:schemeClr val="bg1"/>
                </a:solidFill>
              </a:rPr>
              <a:t>Origin Address</a:t>
            </a:r>
          </a:p>
          <a:p>
            <a:r>
              <a:rPr lang="en-US" sz="1067" dirty="0">
                <a:solidFill>
                  <a:schemeClr val="bg1"/>
                </a:solidFill>
              </a:rPr>
              <a:t>Destination Address</a:t>
            </a:r>
          </a:p>
          <a:p>
            <a:r>
              <a:rPr lang="en-US" sz="1067" dirty="0">
                <a:solidFill>
                  <a:schemeClr val="bg1"/>
                </a:solidFill>
              </a:rPr>
              <a:t>Expected PickUp Date</a:t>
            </a:r>
          </a:p>
        </p:txBody>
      </p:sp>
      <p:cxnSp>
        <p:nvCxnSpPr>
          <p:cNvPr id="57" name="Elbow Connector 56">
            <a:extLst>
              <a:ext uri="{FF2B5EF4-FFF2-40B4-BE49-F238E27FC236}">
                <a16:creationId xmlns:a16="http://schemas.microsoft.com/office/drawing/2014/main" id="{891F0DE8-B499-AC48-A3A3-BF995B65538A}"/>
              </a:ext>
            </a:extLst>
          </p:cNvPr>
          <p:cNvCxnSpPr>
            <a:cxnSpLocks/>
            <a:stCxn id="55" idx="0"/>
            <a:endCxn id="10" idx="2"/>
          </p:cNvCxnSpPr>
          <p:nvPr/>
        </p:nvCxnSpPr>
        <p:spPr>
          <a:xfrm rot="16200000" flipV="1">
            <a:off x="4661015" y="891976"/>
            <a:ext cx="549715" cy="1406400"/>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D4F5E9D6-AD09-164C-9E02-A1B605E652C3}"/>
              </a:ext>
            </a:extLst>
          </p:cNvPr>
          <p:cNvCxnSpPr>
            <a:cxnSpLocks/>
            <a:stCxn id="55" idx="1"/>
            <a:endCxn id="15" idx="0"/>
          </p:cNvCxnSpPr>
          <p:nvPr/>
        </p:nvCxnSpPr>
        <p:spPr>
          <a:xfrm rot="10800000" flipV="1">
            <a:off x="1777421" y="2597985"/>
            <a:ext cx="2677571" cy="1197585"/>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63" name="Elbow Connector 62">
            <a:extLst>
              <a:ext uri="{FF2B5EF4-FFF2-40B4-BE49-F238E27FC236}">
                <a16:creationId xmlns:a16="http://schemas.microsoft.com/office/drawing/2014/main" id="{40CBF08A-782C-E24B-99A7-38F6FE2306BF}"/>
              </a:ext>
            </a:extLst>
          </p:cNvPr>
          <p:cNvCxnSpPr>
            <a:cxnSpLocks/>
            <a:stCxn id="11" idx="1"/>
            <a:endCxn id="55" idx="3"/>
          </p:cNvCxnSpPr>
          <p:nvPr/>
        </p:nvCxnSpPr>
        <p:spPr>
          <a:xfrm rot="10800000">
            <a:off x="6823152" y="2597987"/>
            <a:ext cx="1730589" cy="1125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F3C8FE8-3752-D04D-9C31-C1C724552D18}"/>
              </a:ext>
            </a:extLst>
          </p:cNvPr>
          <p:cNvSpPr/>
          <p:nvPr/>
        </p:nvSpPr>
        <p:spPr>
          <a:xfrm>
            <a:off x="6932118" y="379854"/>
            <a:ext cx="1512657" cy="56131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History</a:t>
            </a:r>
          </a:p>
        </p:txBody>
      </p:sp>
      <p:cxnSp>
        <p:nvCxnSpPr>
          <p:cNvPr id="33" name="Elbow Connector 32">
            <a:extLst>
              <a:ext uri="{FF2B5EF4-FFF2-40B4-BE49-F238E27FC236}">
                <a16:creationId xmlns:a16="http://schemas.microsoft.com/office/drawing/2014/main" id="{9543B881-3FF2-EA49-9FFC-D8D1B21B612E}"/>
              </a:ext>
            </a:extLst>
          </p:cNvPr>
          <p:cNvCxnSpPr>
            <a:cxnSpLocks/>
            <a:stCxn id="31" idx="1"/>
            <a:endCxn id="10" idx="3"/>
          </p:cNvCxnSpPr>
          <p:nvPr/>
        </p:nvCxnSpPr>
        <p:spPr>
          <a:xfrm rot="10800000" flipV="1">
            <a:off x="5416752" y="660511"/>
            <a:ext cx="1515365" cy="14596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6BB8CCE-CE26-8645-B962-7C6A96627459}"/>
              </a:ext>
            </a:extLst>
          </p:cNvPr>
          <p:cNvSpPr txBox="1"/>
          <p:nvPr/>
        </p:nvSpPr>
        <p:spPr>
          <a:xfrm>
            <a:off x="6409339" y="368678"/>
            <a:ext cx="304892" cy="461665"/>
          </a:xfrm>
          <a:prstGeom prst="rect">
            <a:avLst/>
          </a:prstGeom>
          <a:noFill/>
        </p:spPr>
        <p:txBody>
          <a:bodyPr wrap="none" rtlCol="0">
            <a:spAutoFit/>
          </a:bodyPr>
          <a:lstStyle/>
          <a:p>
            <a:r>
              <a:rPr lang="en-US" sz="2400" dirty="0"/>
              <a:t>*</a:t>
            </a:r>
          </a:p>
        </p:txBody>
      </p:sp>
      <p:sp>
        <p:nvSpPr>
          <p:cNvPr id="9" name="Freeform 8">
            <a:extLst>
              <a:ext uri="{FF2B5EF4-FFF2-40B4-BE49-F238E27FC236}">
                <a16:creationId xmlns:a16="http://schemas.microsoft.com/office/drawing/2014/main" id="{6BF1B251-AAC6-314C-A7A9-B473F109CF89}"/>
              </a:ext>
            </a:extLst>
          </p:cNvPr>
          <p:cNvSpPr/>
          <p:nvPr/>
        </p:nvSpPr>
        <p:spPr>
          <a:xfrm>
            <a:off x="2108888" y="49427"/>
            <a:ext cx="6606745" cy="3443416"/>
          </a:xfrm>
          <a:custGeom>
            <a:avLst/>
            <a:gdLst>
              <a:gd name="connsiteX0" fmla="*/ 234778 w 4955059"/>
              <a:gd name="connsiteY0" fmla="*/ 24714 h 2582562"/>
              <a:gd name="connsiteX1" fmla="*/ 234778 w 4955059"/>
              <a:gd name="connsiteY1" fmla="*/ 24714 h 2582562"/>
              <a:gd name="connsiteX2" fmla="*/ 185351 w 4955059"/>
              <a:gd name="connsiteY2" fmla="*/ 123568 h 2582562"/>
              <a:gd name="connsiteX3" fmla="*/ 135924 w 4955059"/>
              <a:gd name="connsiteY3" fmla="*/ 271849 h 2582562"/>
              <a:gd name="connsiteX4" fmla="*/ 86497 w 4955059"/>
              <a:gd name="connsiteY4" fmla="*/ 370703 h 2582562"/>
              <a:gd name="connsiteX5" fmla="*/ 61784 w 4955059"/>
              <a:gd name="connsiteY5" fmla="*/ 407773 h 2582562"/>
              <a:gd name="connsiteX6" fmla="*/ 37070 w 4955059"/>
              <a:gd name="connsiteY6" fmla="*/ 481914 h 2582562"/>
              <a:gd name="connsiteX7" fmla="*/ 0 w 4955059"/>
              <a:gd name="connsiteY7" fmla="*/ 556054 h 2582562"/>
              <a:gd name="connsiteX8" fmla="*/ 12357 w 4955059"/>
              <a:gd name="connsiteY8" fmla="*/ 691979 h 2582562"/>
              <a:gd name="connsiteX9" fmla="*/ 86497 w 4955059"/>
              <a:gd name="connsiteY9" fmla="*/ 815546 h 2582562"/>
              <a:gd name="connsiteX10" fmla="*/ 135924 w 4955059"/>
              <a:gd name="connsiteY10" fmla="*/ 902044 h 2582562"/>
              <a:gd name="connsiteX11" fmla="*/ 148281 w 4955059"/>
              <a:gd name="connsiteY11" fmla="*/ 939114 h 2582562"/>
              <a:gd name="connsiteX12" fmla="*/ 185351 w 4955059"/>
              <a:gd name="connsiteY12" fmla="*/ 988541 h 2582562"/>
              <a:gd name="connsiteX13" fmla="*/ 210065 w 4955059"/>
              <a:gd name="connsiteY13" fmla="*/ 1062681 h 2582562"/>
              <a:gd name="connsiteX14" fmla="*/ 222421 w 4955059"/>
              <a:gd name="connsiteY14" fmla="*/ 1099752 h 2582562"/>
              <a:gd name="connsiteX15" fmla="*/ 234778 w 4955059"/>
              <a:gd name="connsiteY15" fmla="*/ 1149179 h 2582562"/>
              <a:gd name="connsiteX16" fmla="*/ 259492 w 4955059"/>
              <a:gd name="connsiteY16" fmla="*/ 1260389 h 2582562"/>
              <a:gd name="connsiteX17" fmla="*/ 271849 w 4955059"/>
              <a:gd name="connsiteY17" fmla="*/ 1297460 h 2582562"/>
              <a:gd name="connsiteX18" fmla="*/ 296562 w 4955059"/>
              <a:gd name="connsiteY18" fmla="*/ 1396314 h 2582562"/>
              <a:gd name="connsiteX19" fmla="*/ 321276 w 4955059"/>
              <a:gd name="connsiteY19" fmla="*/ 1433384 h 2582562"/>
              <a:gd name="connsiteX20" fmla="*/ 333632 w 4955059"/>
              <a:gd name="connsiteY20" fmla="*/ 1470454 h 2582562"/>
              <a:gd name="connsiteX21" fmla="*/ 395416 w 4955059"/>
              <a:gd name="connsiteY21" fmla="*/ 1544595 h 2582562"/>
              <a:gd name="connsiteX22" fmla="*/ 432486 w 4955059"/>
              <a:gd name="connsiteY22" fmla="*/ 1569308 h 2582562"/>
              <a:gd name="connsiteX23" fmla="*/ 506627 w 4955059"/>
              <a:gd name="connsiteY23" fmla="*/ 1643449 h 2582562"/>
              <a:gd name="connsiteX24" fmla="*/ 543697 w 4955059"/>
              <a:gd name="connsiteY24" fmla="*/ 1692876 h 2582562"/>
              <a:gd name="connsiteX25" fmla="*/ 580767 w 4955059"/>
              <a:gd name="connsiteY25" fmla="*/ 1717589 h 2582562"/>
              <a:gd name="connsiteX26" fmla="*/ 642551 w 4955059"/>
              <a:gd name="connsiteY26" fmla="*/ 1791730 h 2582562"/>
              <a:gd name="connsiteX27" fmla="*/ 766119 w 4955059"/>
              <a:gd name="connsiteY27" fmla="*/ 1927654 h 2582562"/>
              <a:gd name="connsiteX28" fmla="*/ 864973 w 4955059"/>
              <a:gd name="connsiteY28" fmla="*/ 1977081 h 2582562"/>
              <a:gd name="connsiteX29" fmla="*/ 951470 w 4955059"/>
              <a:gd name="connsiteY29" fmla="*/ 2038865 h 2582562"/>
              <a:gd name="connsiteX30" fmla="*/ 988540 w 4955059"/>
              <a:gd name="connsiteY30" fmla="*/ 2063579 h 2582562"/>
              <a:gd name="connsiteX31" fmla="*/ 1025611 w 4955059"/>
              <a:gd name="connsiteY31" fmla="*/ 2100649 h 2582562"/>
              <a:gd name="connsiteX32" fmla="*/ 1062681 w 4955059"/>
              <a:gd name="connsiteY32" fmla="*/ 2125362 h 2582562"/>
              <a:gd name="connsiteX33" fmla="*/ 1136821 w 4955059"/>
              <a:gd name="connsiteY33" fmla="*/ 2199503 h 2582562"/>
              <a:gd name="connsiteX34" fmla="*/ 1186249 w 4955059"/>
              <a:gd name="connsiteY34" fmla="*/ 2273644 h 2582562"/>
              <a:gd name="connsiteX35" fmla="*/ 1210962 w 4955059"/>
              <a:gd name="connsiteY35" fmla="*/ 2310714 h 2582562"/>
              <a:gd name="connsiteX36" fmla="*/ 1248032 w 4955059"/>
              <a:gd name="connsiteY36" fmla="*/ 2335427 h 2582562"/>
              <a:gd name="connsiteX37" fmla="*/ 1272746 w 4955059"/>
              <a:gd name="connsiteY37" fmla="*/ 2372498 h 2582562"/>
              <a:gd name="connsiteX38" fmla="*/ 1309816 w 4955059"/>
              <a:gd name="connsiteY38" fmla="*/ 2384854 h 2582562"/>
              <a:gd name="connsiteX39" fmla="*/ 1556951 w 4955059"/>
              <a:gd name="connsiteY39" fmla="*/ 2421925 h 2582562"/>
              <a:gd name="connsiteX40" fmla="*/ 1643449 w 4955059"/>
              <a:gd name="connsiteY40" fmla="*/ 2446638 h 2582562"/>
              <a:gd name="connsiteX41" fmla="*/ 1717589 w 4955059"/>
              <a:gd name="connsiteY41" fmla="*/ 2471352 h 2582562"/>
              <a:gd name="connsiteX42" fmla="*/ 1754659 w 4955059"/>
              <a:gd name="connsiteY42" fmla="*/ 2483708 h 2582562"/>
              <a:gd name="connsiteX43" fmla="*/ 1791730 w 4955059"/>
              <a:gd name="connsiteY43" fmla="*/ 2520779 h 2582562"/>
              <a:gd name="connsiteX44" fmla="*/ 1828800 w 4955059"/>
              <a:gd name="connsiteY44" fmla="*/ 2533135 h 2582562"/>
              <a:gd name="connsiteX45" fmla="*/ 2038865 w 4955059"/>
              <a:gd name="connsiteY45" fmla="*/ 2545492 h 2582562"/>
              <a:gd name="connsiteX46" fmla="*/ 2075935 w 4955059"/>
              <a:gd name="connsiteY46" fmla="*/ 2557849 h 2582562"/>
              <a:gd name="connsiteX47" fmla="*/ 2162432 w 4955059"/>
              <a:gd name="connsiteY47" fmla="*/ 2570206 h 2582562"/>
              <a:gd name="connsiteX48" fmla="*/ 2224216 w 4955059"/>
              <a:gd name="connsiteY48" fmla="*/ 2582562 h 2582562"/>
              <a:gd name="connsiteX49" fmla="*/ 3101546 w 4955059"/>
              <a:gd name="connsiteY49" fmla="*/ 2570206 h 2582562"/>
              <a:gd name="connsiteX50" fmla="*/ 3150973 w 4955059"/>
              <a:gd name="connsiteY50" fmla="*/ 2557849 h 2582562"/>
              <a:gd name="connsiteX51" fmla="*/ 3274540 w 4955059"/>
              <a:gd name="connsiteY51" fmla="*/ 2533135 h 2582562"/>
              <a:gd name="connsiteX52" fmla="*/ 3361038 w 4955059"/>
              <a:gd name="connsiteY52" fmla="*/ 2508422 h 2582562"/>
              <a:gd name="connsiteX53" fmla="*/ 3534032 w 4955059"/>
              <a:gd name="connsiteY53" fmla="*/ 2483708 h 2582562"/>
              <a:gd name="connsiteX54" fmla="*/ 3657600 w 4955059"/>
              <a:gd name="connsiteY54" fmla="*/ 2446638 h 2582562"/>
              <a:gd name="connsiteX55" fmla="*/ 3694670 w 4955059"/>
              <a:gd name="connsiteY55" fmla="*/ 2434281 h 2582562"/>
              <a:gd name="connsiteX56" fmla="*/ 3744097 w 4955059"/>
              <a:gd name="connsiteY56" fmla="*/ 2409568 h 2582562"/>
              <a:gd name="connsiteX57" fmla="*/ 3855308 w 4955059"/>
              <a:gd name="connsiteY57" fmla="*/ 2360141 h 2582562"/>
              <a:gd name="connsiteX58" fmla="*/ 3929449 w 4955059"/>
              <a:gd name="connsiteY58" fmla="*/ 2286000 h 2582562"/>
              <a:gd name="connsiteX59" fmla="*/ 3966519 w 4955059"/>
              <a:gd name="connsiteY59" fmla="*/ 2113006 h 2582562"/>
              <a:gd name="connsiteX60" fmla="*/ 4003589 w 4955059"/>
              <a:gd name="connsiteY60" fmla="*/ 2038865 h 2582562"/>
              <a:gd name="connsiteX61" fmla="*/ 4040659 w 4955059"/>
              <a:gd name="connsiteY61" fmla="*/ 1927654 h 2582562"/>
              <a:gd name="connsiteX62" fmla="*/ 4065373 w 4955059"/>
              <a:gd name="connsiteY62" fmla="*/ 1853514 h 2582562"/>
              <a:gd name="connsiteX63" fmla="*/ 4077730 w 4955059"/>
              <a:gd name="connsiteY63" fmla="*/ 1816444 h 2582562"/>
              <a:gd name="connsiteX64" fmla="*/ 4090086 w 4955059"/>
              <a:gd name="connsiteY64" fmla="*/ 1779373 h 2582562"/>
              <a:gd name="connsiteX65" fmla="*/ 4114800 w 4955059"/>
              <a:gd name="connsiteY65" fmla="*/ 1742303 h 2582562"/>
              <a:gd name="connsiteX66" fmla="*/ 4213654 w 4955059"/>
              <a:gd name="connsiteY66" fmla="*/ 1643449 h 2582562"/>
              <a:gd name="connsiteX67" fmla="*/ 4287794 w 4955059"/>
              <a:gd name="connsiteY67" fmla="*/ 1556952 h 2582562"/>
              <a:gd name="connsiteX68" fmla="*/ 4411362 w 4955059"/>
              <a:gd name="connsiteY68" fmla="*/ 1445741 h 2582562"/>
              <a:gd name="connsiteX69" fmla="*/ 4436076 w 4955059"/>
              <a:gd name="connsiteY69" fmla="*/ 1408671 h 2582562"/>
              <a:gd name="connsiteX70" fmla="*/ 4473146 w 4955059"/>
              <a:gd name="connsiteY70" fmla="*/ 1383957 h 2582562"/>
              <a:gd name="connsiteX71" fmla="*/ 4534930 w 4955059"/>
              <a:gd name="connsiteY71" fmla="*/ 1334530 h 2582562"/>
              <a:gd name="connsiteX72" fmla="*/ 4633784 w 4955059"/>
              <a:gd name="connsiteY72" fmla="*/ 1186249 h 2582562"/>
              <a:gd name="connsiteX73" fmla="*/ 4707924 w 4955059"/>
              <a:gd name="connsiteY73" fmla="*/ 1062681 h 2582562"/>
              <a:gd name="connsiteX74" fmla="*/ 4757351 w 4955059"/>
              <a:gd name="connsiteY74" fmla="*/ 988541 h 2582562"/>
              <a:gd name="connsiteX75" fmla="*/ 4769708 w 4955059"/>
              <a:gd name="connsiteY75" fmla="*/ 951471 h 2582562"/>
              <a:gd name="connsiteX76" fmla="*/ 4856205 w 4955059"/>
              <a:gd name="connsiteY76" fmla="*/ 840260 h 2582562"/>
              <a:gd name="connsiteX77" fmla="*/ 4917989 w 4955059"/>
              <a:gd name="connsiteY77" fmla="*/ 729049 h 2582562"/>
              <a:gd name="connsiteX78" fmla="*/ 4942703 w 4955059"/>
              <a:gd name="connsiteY78" fmla="*/ 556054 h 2582562"/>
              <a:gd name="connsiteX79" fmla="*/ 4955059 w 4955059"/>
              <a:gd name="connsiteY79" fmla="*/ 506627 h 2582562"/>
              <a:gd name="connsiteX80" fmla="*/ 4942703 w 4955059"/>
              <a:gd name="connsiteY80" fmla="*/ 333633 h 2582562"/>
              <a:gd name="connsiteX81" fmla="*/ 4905632 w 4955059"/>
              <a:gd name="connsiteY81" fmla="*/ 296562 h 2582562"/>
              <a:gd name="connsiteX82" fmla="*/ 4806778 w 4955059"/>
              <a:gd name="connsiteY82" fmla="*/ 185352 h 2582562"/>
              <a:gd name="connsiteX83" fmla="*/ 4769708 w 4955059"/>
              <a:gd name="connsiteY83" fmla="*/ 148281 h 2582562"/>
              <a:gd name="connsiteX84" fmla="*/ 4670854 w 4955059"/>
              <a:gd name="connsiteY84" fmla="*/ 123568 h 2582562"/>
              <a:gd name="connsiteX85" fmla="*/ 4448432 w 4955059"/>
              <a:gd name="connsiteY85" fmla="*/ 98854 h 2582562"/>
              <a:gd name="connsiteX86" fmla="*/ 4238367 w 4955059"/>
              <a:gd name="connsiteY86" fmla="*/ 98854 h 2582562"/>
              <a:gd name="connsiteX87" fmla="*/ 4188940 w 4955059"/>
              <a:gd name="connsiteY87" fmla="*/ 111211 h 2582562"/>
              <a:gd name="connsiteX88" fmla="*/ 3534032 w 4955059"/>
              <a:gd name="connsiteY88" fmla="*/ 123568 h 2582562"/>
              <a:gd name="connsiteX89" fmla="*/ 3200400 w 4955059"/>
              <a:gd name="connsiteY89" fmla="*/ 123568 h 2582562"/>
              <a:gd name="connsiteX90" fmla="*/ 3150973 w 4955059"/>
              <a:gd name="connsiteY90" fmla="*/ 98854 h 2582562"/>
              <a:gd name="connsiteX91" fmla="*/ 2669059 w 4955059"/>
              <a:gd name="connsiteY91" fmla="*/ 111211 h 2582562"/>
              <a:gd name="connsiteX92" fmla="*/ 2496065 w 4955059"/>
              <a:gd name="connsiteY92" fmla="*/ 98854 h 2582562"/>
              <a:gd name="connsiteX93" fmla="*/ 2248930 w 4955059"/>
              <a:gd name="connsiteY93" fmla="*/ 86498 h 2582562"/>
              <a:gd name="connsiteX94" fmla="*/ 2187146 w 4955059"/>
              <a:gd name="connsiteY94" fmla="*/ 61784 h 2582562"/>
              <a:gd name="connsiteX95" fmla="*/ 2125362 w 4955059"/>
              <a:gd name="connsiteY95" fmla="*/ 49427 h 2582562"/>
              <a:gd name="connsiteX96" fmla="*/ 2075935 w 4955059"/>
              <a:gd name="connsiteY96" fmla="*/ 24714 h 2582562"/>
              <a:gd name="connsiteX97" fmla="*/ 2001794 w 4955059"/>
              <a:gd name="connsiteY97" fmla="*/ 0 h 2582562"/>
              <a:gd name="connsiteX98" fmla="*/ 1927654 w 4955059"/>
              <a:gd name="connsiteY98" fmla="*/ 12357 h 2582562"/>
              <a:gd name="connsiteX99" fmla="*/ 1890584 w 4955059"/>
              <a:gd name="connsiteY99" fmla="*/ 24714 h 2582562"/>
              <a:gd name="connsiteX100" fmla="*/ 1668162 w 4955059"/>
              <a:gd name="connsiteY100" fmla="*/ 37071 h 2582562"/>
              <a:gd name="connsiteX101" fmla="*/ 1556951 w 4955059"/>
              <a:gd name="connsiteY101" fmla="*/ 49427 h 2582562"/>
              <a:gd name="connsiteX102" fmla="*/ 1248032 w 4955059"/>
              <a:gd name="connsiteY102" fmla="*/ 37071 h 2582562"/>
              <a:gd name="connsiteX103" fmla="*/ 1149178 w 4955059"/>
              <a:gd name="connsiteY103" fmla="*/ 24714 h 2582562"/>
              <a:gd name="connsiteX104" fmla="*/ 939113 w 4955059"/>
              <a:gd name="connsiteY104" fmla="*/ 12357 h 2582562"/>
              <a:gd name="connsiteX105" fmla="*/ 679621 w 4955059"/>
              <a:gd name="connsiteY105" fmla="*/ 24714 h 2582562"/>
              <a:gd name="connsiteX106" fmla="*/ 568411 w 4955059"/>
              <a:gd name="connsiteY106" fmla="*/ 37071 h 2582562"/>
              <a:gd name="connsiteX107" fmla="*/ 469557 w 4955059"/>
              <a:gd name="connsiteY107" fmla="*/ 49427 h 2582562"/>
              <a:gd name="connsiteX108" fmla="*/ 234778 w 4955059"/>
              <a:gd name="connsiteY108" fmla="*/ 24714 h 258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955059" h="2582562">
                <a:moveTo>
                  <a:pt x="234778" y="24714"/>
                </a:moveTo>
                <a:lnTo>
                  <a:pt x="234778" y="24714"/>
                </a:lnTo>
                <a:cubicBezTo>
                  <a:pt x="218302" y="57665"/>
                  <a:pt x="199863" y="89706"/>
                  <a:pt x="185351" y="123568"/>
                </a:cubicBezTo>
                <a:cubicBezTo>
                  <a:pt x="185349" y="123573"/>
                  <a:pt x="135927" y="271845"/>
                  <a:pt x="135924" y="271849"/>
                </a:cubicBezTo>
                <a:cubicBezTo>
                  <a:pt x="78669" y="357733"/>
                  <a:pt x="146955" y="249787"/>
                  <a:pt x="86497" y="370703"/>
                </a:cubicBezTo>
                <a:cubicBezTo>
                  <a:pt x="79856" y="383986"/>
                  <a:pt x="67815" y="394202"/>
                  <a:pt x="61784" y="407773"/>
                </a:cubicBezTo>
                <a:cubicBezTo>
                  <a:pt x="51204" y="431578"/>
                  <a:pt x="51520" y="460239"/>
                  <a:pt x="37070" y="481914"/>
                </a:cubicBezTo>
                <a:cubicBezTo>
                  <a:pt x="5132" y="529822"/>
                  <a:pt x="17053" y="504895"/>
                  <a:pt x="0" y="556054"/>
                </a:cubicBezTo>
                <a:cubicBezTo>
                  <a:pt x="4119" y="601362"/>
                  <a:pt x="3435" y="647367"/>
                  <a:pt x="12357" y="691979"/>
                </a:cubicBezTo>
                <a:cubicBezTo>
                  <a:pt x="17785" y="719121"/>
                  <a:pt x="79366" y="804849"/>
                  <a:pt x="86497" y="815546"/>
                </a:cubicBezTo>
                <a:cubicBezTo>
                  <a:pt x="111321" y="852781"/>
                  <a:pt x="117108" y="858139"/>
                  <a:pt x="135924" y="902044"/>
                </a:cubicBezTo>
                <a:cubicBezTo>
                  <a:pt x="141055" y="914016"/>
                  <a:pt x="141819" y="927805"/>
                  <a:pt x="148281" y="939114"/>
                </a:cubicBezTo>
                <a:cubicBezTo>
                  <a:pt x="158499" y="956995"/>
                  <a:pt x="172994" y="972065"/>
                  <a:pt x="185351" y="988541"/>
                </a:cubicBezTo>
                <a:lnTo>
                  <a:pt x="210065" y="1062681"/>
                </a:lnTo>
                <a:cubicBezTo>
                  <a:pt x="214184" y="1075038"/>
                  <a:pt x="219262" y="1087116"/>
                  <a:pt x="222421" y="1099752"/>
                </a:cubicBezTo>
                <a:cubicBezTo>
                  <a:pt x="226540" y="1116228"/>
                  <a:pt x="231094" y="1132601"/>
                  <a:pt x="234778" y="1149179"/>
                </a:cubicBezTo>
                <a:cubicBezTo>
                  <a:pt x="247519" y="1206512"/>
                  <a:pt x="244424" y="1207651"/>
                  <a:pt x="259492" y="1260389"/>
                </a:cubicBezTo>
                <a:cubicBezTo>
                  <a:pt x="263070" y="1272913"/>
                  <a:pt x="268690" y="1284823"/>
                  <a:pt x="271849" y="1297460"/>
                </a:cubicBezTo>
                <a:cubicBezTo>
                  <a:pt x="278900" y="1325664"/>
                  <a:pt x="282438" y="1368066"/>
                  <a:pt x="296562" y="1396314"/>
                </a:cubicBezTo>
                <a:cubicBezTo>
                  <a:pt x="303204" y="1409597"/>
                  <a:pt x="313038" y="1421027"/>
                  <a:pt x="321276" y="1433384"/>
                </a:cubicBezTo>
                <a:cubicBezTo>
                  <a:pt x="325395" y="1445741"/>
                  <a:pt x="327807" y="1458804"/>
                  <a:pt x="333632" y="1470454"/>
                </a:cubicBezTo>
                <a:cubicBezTo>
                  <a:pt x="347517" y="1498225"/>
                  <a:pt x="371992" y="1525075"/>
                  <a:pt x="395416" y="1544595"/>
                </a:cubicBezTo>
                <a:cubicBezTo>
                  <a:pt x="406825" y="1554102"/>
                  <a:pt x="421386" y="1559442"/>
                  <a:pt x="432486" y="1569308"/>
                </a:cubicBezTo>
                <a:cubicBezTo>
                  <a:pt x="458608" y="1592528"/>
                  <a:pt x="485657" y="1615489"/>
                  <a:pt x="506627" y="1643449"/>
                </a:cubicBezTo>
                <a:cubicBezTo>
                  <a:pt x="518984" y="1659925"/>
                  <a:pt x="529134" y="1678313"/>
                  <a:pt x="543697" y="1692876"/>
                </a:cubicBezTo>
                <a:cubicBezTo>
                  <a:pt x="554198" y="1703377"/>
                  <a:pt x="568410" y="1709351"/>
                  <a:pt x="580767" y="1717589"/>
                </a:cubicBezTo>
                <a:cubicBezTo>
                  <a:pt x="642124" y="1809625"/>
                  <a:pt x="563269" y="1696592"/>
                  <a:pt x="642551" y="1791730"/>
                </a:cubicBezTo>
                <a:cubicBezTo>
                  <a:pt x="689890" y="1848536"/>
                  <a:pt x="666883" y="1878036"/>
                  <a:pt x="766119" y="1927654"/>
                </a:cubicBezTo>
                <a:cubicBezTo>
                  <a:pt x="799070" y="1944130"/>
                  <a:pt x="834320" y="1956645"/>
                  <a:pt x="864973" y="1977081"/>
                </a:cubicBezTo>
                <a:cubicBezTo>
                  <a:pt x="952336" y="2035324"/>
                  <a:pt x="844182" y="1962230"/>
                  <a:pt x="951470" y="2038865"/>
                </a:cubicBezTo>
                <a:cubicBezTo>
                  <a:pt x="963555" y="2047497"/>
                  <a:pt x="977131" y="2054072"/>
                  <a:pt x="988540" y="2063579"/>
                </a:cubicBezTo>
                <a:cubicBezTo>
                  <a:pt x="1001965" y="2074766"/>
                  <a:pt x="1012186" y="2089462"/>
                  <a:pt x="1025611" y="2100649"/>
                </a:cubicBezTo>
                <a:cubicBezTo>
                  <a:pt x="1037020" y="2110156"/>
                  <a:pt x="1051581" y="2115496"/>
                  <a:pt x="1062681" y="2125362"/>
                </a:cubicBezTo>
                <a:cubicBezTo>
                  <a:pt x="1088803" y="2148582"/>
                  <a:pt x="1117434" y="2170423"/>
                  <a:pt x="1136821" y="2199503"/>
                </a:cubicBezTo>
                <a:lnTo>
                  <a:pt x="1186249" y="2273644"/>
                </a:lnTo>
                <a:cubicBezTo>
                  <a:pt x="1194487" y="2286001"/>
                  <a:pt x="1198605" y="2302476"/>
                  <a:pt x="1210962" y="2310714"/>
                </a:cubicBezTo>
                <a:lnTo>
                  <a:pt x="1248032" y="2335427"/>
                </a:lnTo>
                <a:cubicBezTo>
                  <a:pt x="1256270" y="2347784"/>
                  <a:pt x="1261149" y="2363221"/>
                  <a:pt x="1272746" y="2372498"/>
                </a:cubicBezTo>
                <a:cubicBezTo>
                  <a:pt x="1282917" y="2380635"/>
                  <a:pt x="1297250" y="2381427"/>
                  <a:pt x="1309816" y="2384854"/>
                </a:cubicBezTo>
                <a:cubicBezTo>
                  <a:pt x="1439156" y="2420128"/>
                  <a:pt x="1400569" y="2408893"/>
                  <a:pt x="1556951" y="2421925"/>
                </a:cubicBezTo>
                <a:cubicBezTo>
                  <a:pt x="1681588" y="2463468"/>
                  <a:pt x="1488216" y="2400067"/>
                  <a:pt x="1643449" y="2446638"/>
                </a:cubicBezTo>
                <a:cubicBezTo>
                  <a:pt x="1668401" y="2454124"/>
                  <a:pt x="1692876" y="2463114"/>
                  <a:pt x="1717589" y="2471352"/>
                </a:cubicBezTo>
                <a:lnTo>
                  <a:pt x="1754659" y="2483708"/>
                </a:lnTo>
                <a:cubicBezTo>
                  <a:pt x="1767016" y="2496065"/>
                  <a:pt x="1777190" y="2511085"/>
                  <a:pt x="1791730" y="2520779"/>
                </a:cubicBezTo>
                <a:cubicBezTo>
                  <a:pt x="1802567" y="2528004"/>
                  <a:pt x="1815840" y="2531839"/>
                  <a:pt x="1828800" y="2533135"/>
                </a:cubicBezTo>
                <a:cubicBezTo>
                  <a:pt x="1898595" y="2540114"/>
                  <a:pt x="1968843" y="2541373"/>
                  <a:pt x="2038865" y="2545492"/>
                </a:cubicBezTo>
                <a:cubicBezTo>
                  <a:pt x="2051222" y="2549611"/>
                  <a:pt x="2063163" y="2555295"/>
                  <a:pt x="2075935" y="2557849"/>
                </a:cubicBezTo>
                <a:cubicBezTo>
                  <a:pt x="2104494" y="2563561"/>
                  <a:pt x="2133703" y="2565418"/>
                  <a:pt x="2162432" y="2570206"/>
                </a:cubicBezTo>
                <a:cubicBezTo>
                  <a:pt x="2183149" y="2573659"/>
                  <a:pt x="2203621" y="2578443"/>
                  <a:pt x="2224216" y="2582562"/>
                </a:cubicBezTo>
                <a:lnTo>
                  <a:pt x="3101546" y="2570206"/>
                </a:lnTo>
                <a:cubicBezTo>
                  <a:pt x="3118523" y="2569753"/>
                  <a:pt x="3134320" y="2561180"/>
                  <a:pt x="3150973" y="2557849"/>
                </a:cubicBezTo>
                <a:cubicBezTo>
                  <a:pt x="3231904" y="2541662"/>
                  <a:pt x="3207559" y="2552272"/>
                  <a:pt x="3274540" y="2533135"/>
                </a:cubicBezTo>
                <a:cubicBezTo>
                  <a:pt x="3315665" y="2521385"/>
                  <a:pt x="3314696" y="2516146"/>
                  <a:pt x="3361038" y="2508422"/>
                </a:cubicBezTo>
                <a:cubicBezTo>
                  <a:pt x="3418496" y="2498846"/>
                  <a:pt x="3477521" y="2497835"/>
                  <a:pt x="3534032" y="2483708"/>
                </a:cubicBezTo>
                <a:cubicBezTo>
                  <a:pt x="3608731" y="2465034"/>
                  <a:pt x="3567349" y="2476722"/>
                  <a:pt x="3657600" y="2446638"/>
                </a:cubicBezTo>
                <a:cubicBezTo>
                  <a:pt x="3669957" y="2442519"/>
                  <a:pt x="3683020" y="2440106"/>
                  <a:pt x="3694670" y="2434281"/>
                </a:cubicBezTo>
                <a:cubicBezTo>
                  <a:pt x="3711146" y="2426043"/>
                  <a:pt x="3726994" y="2416409"/>
                  <a:pt x="3744097" y="2409568"/>
                </a:cubicBezTo>
                <a:cubicBezTo>
                  <a:pt x="3797515" y="2388201"/>
                  <a:pt x="3816408" y="2394719"/>
                  <a:pt x="3855308" y="2360141"/>
                </a:cubicBezTo>
                <a:cubicBezTo>
                  <a:pt x="3881430" y="2336921"/>
                  <a:pt x="3929449" y="2286000"/>
                  <a:pt x="3929449" y="2286000"/>
                </a:cubicBezTo>
                <a:cubicBezTo>
                  <a:pt x="3976892" y="2143670"/>
                  <a:pt x="3935342" y="2284475"/>
                  <a:pt x="3966519" y="2113006"/>
                </a:cubicBezTo>
                <a:cubicBezTo>
                  <a:pt x="3976919" y="2055808"/>
                  <a:pt x="3979237" y="2093657"/>
                  <a:pt x="4003589" y="2038865"/>
                </a:cubicBezTo>
                <a:cubicBezTo>
                  <a:pt x="4003604" y="2038831"/>
                  <a:pt x="4034475" y="1946206"/>
                  <a:pt x="4040659" y="1927654"/>
                </a:cubicBezTo>
                <a:lnTo>
                  <a:pt x="4065373" y="1853514"/>
                </a:lnTo>
                <a:lnTo>
                  <a:pt x="4077730" y="1816444"/>
                </a:lnTo>
                <a:cubicBezTo>
                  <a:pt x="4081849" y="1804087"/>
                  <a:pt x="4082861" y="1790211"/>
                  <a:pt x="4090086" y="1779373"/>
                </a:cubicBezTo>
                <a:cubicBezTo>
                  <a:pt x="4098324" y="1767016"/>
                  <a:pt x="4105889" y="1754184"/>
                  <a:pt x="4114800" y="1742303"/>
                </a:cubicBezTo>
                <a:cubicBezTo>
                  <a:pt x="4229263" y="1589686"/>
                  <a:pt x="4102389" y="1754714"/>
                  <a:pt x="4213654" y="1643449"/>
                </a:cubicBezTo>
                <a:cubicBezTo>
                  <a:pt x="4311330" y="1545773"/>
                  <a:pt x="4193632" y="1637663"/>
                  <a:pt x="4287794" y="1556952"/>
                </a:cubicBezTo>
                <a:cubicBezTo>
                  <a:pt x="4337424" y="1514412"/>
                  <a:pt x="4369763" y="1508138"/>
                  <a:pt x="4411362" y="1445741"/>
                </a:cubicBezTo>
                <a:cubicBezTo>
                  <a:pt x="4419600" y="1433384"/>
                  <a:pt x="4425575" y="1419172"/>
                  <a:pt x="4436076" y="1408671"/>
                </a:cubicBezTo>
                <a:cubicBezTo>
                  <a:pt x="4446577" y="1398170"/>
                  <a:pt x="4461265" y="1392868"/>
                  <a:pt x="4473146" y="1383957"/>
                </a:cubicBezTo>
                <a:cubicBezTo>
                  <a:pt x="4494245" y="1368133"/>
                  <a:pt x="4517108" y="1353972"/>
                  <a:pt x="4534930" y="1334530"/>
                </a:cubicBezTo>
                <a:cubicBezTo>
                  <a:pt x="4625365" y="1235874"/>
                  <a:pt x="4588305" y="1265838"/>
                  <a:pt x="4633784" y="1186249"/>
                </a:cubicBezTo>
                <a:cubicBezTo>
                  <a:pt x="4657616" y="1144543"/>
                  <a:pt x="4681279" y="1102648"/>
                  <a:pt x="4707924" y="1062681"/>
                </a:cubicBezTo>
                <a:cubicBezTo>
                  <a:pt x="4724400" y="1037968"/>
                  <a:pt x="4747958" y="1016719"/>
                  <a:pt x="4757351" y="988541"/>
                </a:cubicBezTo>
                <a:cubicBezTo>
                  <a:pt x="4761470" y="976184"/>
                  <a:pt x="4763382" y="962857"/>
                  <a:pt x="4769708" y="951471"/>
                </a:cubicBezTo>
                <a:cubicBezTo>
                  <a:pt x="4849181" y="808420"/>
                  <a:pt x="4786158" y="930321"/>
                  <a:pt x="4856205" y="840260"/>
                </a:cubicBezTo>
                <a:cubicBezTo>
                  <a:pt x="4905775" y="776527"/>
                  <a:pt x="4899345" y="784980"/>
                  <a:pt x="4917989" y="729049"/>
                </a:cubicBezTo>
                <a:cubicBezTo>
                  <a:pt x="4925583" y="668297"/>
                  <a:pt x="4930825" y="615447"/>
                  <a:pt x="4942703" y="556054"/>
                </a:cubicBezTo>
                <a:cubicBezTo>
                  <a:pt x="4946033" y="539401"/>
                  <a:pt x="4950940" y="523103"/>
                  <a:pt x="4955059" y="506627"/>
                </a:cubicBezTo>
                <a:cubicBezTo>
                  <a:pt x="4950940" y="448962"/>
                  <a:pt x="4955944" y="389908"/>
                  <a:pt x="4942703" y="333633"/>
                </a:cubicBezTo>
                <a:cubicBezTo>
                  <a:pt x="4938700" y="316622"/>
                  <a:pt x="4916361" y="310356"/>
                  <a:pt x="4905632" y="296562"/>
                </a:cubicBezTo>
                <a:cubicBezTo>
                  <a:pt x="4787962" y="145273"/>
                  <a:pt x="4919364" y="281855"/>
                  <a:pt x="4806778" y="185352"/>
                </a:cubicBezTo>
                <a:cubicBezTo>
                  <a:pt x="4793510" y="173979"/>
                  <a:pt x="4784248" y="157975"/>
                  <a:pt x="4769708" y="148281"/>
                </a:cubicBezTo>
                <a:cubicBezTo>
                  <a:pt x="4753150" y="137242"/>
                  <a:pt x="4680206" y="125646"/>
                  <a:pt x="4670854" y="123568"/>
                </a:cubicBezTo>
                <a:cubicBezTo>
                  <a:pt x="4545904" y="95801"/>
                  <a:pt x="4704533" y="117147"/>
                  <a:pt x="4448432" y="98854"/>
                </a:cubicBezTo>
                <a:cubicBezTo>
                  <a:pt x="4341946" y="81107"/>
                  <a:pt x="4376491" y="80438"/>
                  <a:pt x="4238367" y="98854"/>
                </a:cubicBezTo>
                <a:cubicBezTo>
                  <a:pt x="4221533" y="101098"/>
                  <a:pt x="4205912" y="110615"/>
                  <a:pt x="4188940" y="111211"/>
                </a:cubicBezTo>
                <a:cubicBezTo>
                  <a:pt x="3970733" y="118868"/>
                  <a:pt x="3752335" y="119449"/>
                  <a:pt x="3534032" y="123568"/>
                </a:cubicBezTo>
                <a:cubicBezTo>
                  <a:pt x="3398334" y="150709"/>
                  <a:pt x="3428301" y="149865"/>
                  <a:pt x="3200400" y="123568"/>
                </a:cubicBezTo>
                <a:cubicBezTo>
                  <a:pt x="3182101" y="121457"/>
                  <a:pt x="3167449" y="107092"/>
                  <a:pt x="3150973" y="98854"/>
                </a:cubicBezTo>
                <a:cubicBezTo>
                  <a:pt x="2990335" y="102973"/>
                  <a:pt x="2829750" y="111211"/>
                  <a:pt x="2669059" y="111211"/>
                </a:cubicBezTo>
                <a:cubicBezTo>
                  <a:pt x="2611247" y="111211"/>
                  <a:pt x="2553777" y="102249"/>
                  <a:pt x="2496065" y="98854"/>
                </a:cubicBezTo>
                <a:lnTo>
                  <a:pt x="2248930" y="86498"/>
                </a:lnTo>
                <a:cubicBezTo>
                  <a:pt x="2228335" y="78260"/>
                  <a:pt x="2208392" y="68158"/>
                  <a:pt x="2187146" y="61784"/>
                </a:cubicBezTo>
                <a:cubicBezTo>
                  <a:pt x="2167029" y="55749"/>
                  <a:pt x="2145287" y="56069"/>
                  <a:pt x="2125362" y="49427"/>
                </a:cubicBezTo>
                <a:cubicBezTo>
                  <a:pt x="2107887" y="43602"/>
                  <a:pt x="2093038" y="31555"/>
                  <a:pt x="2075935" y="24714"/>
                </a:cubicBezTo>
                <a:cubicBezTo>
                  <a:pt x="2051748" y="15039"/>
                  <a:pt x="2001794" y="0"/>
                  <a:pt x="2001794" y="0"/>
                </a:cubicBezTo>
                <a:cubicBezTo>
                  <a:pt x="1977081" y="4119"/>
                  <a:pt x="1952112" y="6922"/>
                  <a:pt x="1927654" y="12357"/>
                </a:cubicBezTo>
                <a:cubicBezTo>
                  <a:pt x="1914939" y="15183"/>
                  <a:pt x="1903550" y="23479"/>
                  <a:pt x="1890584" y="24714"/>
                </a:cubicBezTo>
                <a:cubicBezTo>
                  <a:pt x="1816663" y="31754"/>
                  <a:pt x="1742214" y="31586"/>
                  <a:pt x="1668162" y="37071"/>
                </a:cubicBezTo>
                <a:cubicBezTo>
                  <a:pt x="1630965" y="39826"/>
                  <a:pt x="1594021" y="45308"/>
                  <a:pt x="1556951" y="49427"/>
                </a:cubicBezTo>
                <a:cubicBezTo>
                  <a:pt x="1453978" y="45308"/>
                  <a:pt x="1350899" y="43305"/>
                  <a:pt x="1248032" y="37071"/>
                </a:cubicBezTo>
                <a:cubicBezTo>
                  <a:pt x="1214885" y="35062"/>
                  <a:pt x="1182280" y="27362"/>
                  <a:pt x="1149178" y="24714"/>
                </a:cubicBezTo>
                <a:cubicBezTo>
                  <a:pt x="1079259" y="19120"/>
                  <a:pt x="1009135" y="16476"/>
                  <a:pt x="939113" y="12357"/>
                </a:cubicBezTo>
                <a:lnTo>
                  <a:pt x="679621" y="24714"/>
                </a:lnTo>
                <a:cubicBezTo>
                  <a:pt x="642405" y="27195"/>
                  <a:pt x="605454" y="32713"/>
                  <a:pt x="568411" y="37071"/>
                </a:cubicBezTo>
                <a:cubicBezTo>
                  <a:pt x="535431" y="40951"/>
                  <a:pt x="502744" y="48242"/>
                  <a:pt x="469557" y="49427"/>
                </a:cubicBezTo>
                <a:cubicBezTo>
                  <a:pt x="387231" y="52367"/>
                  <a:pt x="273908" y="28833"/>
                  <a:pt x="234778" y="24714"/>
                </a:cubicBezTo>
                <a:close/>
              </a:path>
            </a:pathLst>
          </a:custGeom>
          <a:noFill/>
          <a:ln w="22225">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12" name="Freeform 11">
            <a:extLst>
              <a:ext uri="{FF2B5EF4-FFF2-40B4-BE49-F238E27FC236}">
                <a16:creationId xmlns:a16="http://schemas.microsoft.com/office/drawing/2014/main" id="{A69427FA-6EDA-E249-9D15-0D736A1AC7DB}"/>
              </a:ext>
            </a:extLst>
          </p:cNvPr>
          <p:cNvSpPr/>
          <p:nvPr/>
        </p:nvSpPr>
        <p:spPr>
          <a:xfrm>
            <a:off x="8334895" y="1478368"/>
            <a:ext cx="3682508" cy="3886112"/>
          </a:xfrm>
          <a:custGeom>
            <a:avLst/>
            <a:gdLst>
              <a:gd name="connsiteX0" fmla="*/ 166254 w 2761881"/>
              <a:gd name="connsiteY0" fmla="*/ 304388 h 2914584"/>
              <a:gd name="connsiteX1" fmla="*/ 166254 w 2761881"/>
              <a:gd name="connsiteY1" fmla="*/ 304388 h 2914584"/>
              <a:gd name="connsiteX2" fmla="*/ 66502 w 2761881"/>
              <a:gd name="connsiteY2" fmla="*/ 437391 h 2914584"/>
              <a:gd name="connsiteX3" fmla="*/ 33251 w 2761881"/>
              <a:gd name="connsiteY3" fmla="*/ 487268 h 2914584"/>
              <a:gd name="connsiteX4" fmla="*/ 0 w 2761881"/>
              <a:gd name="connsiteY4" fmla="*/ 587020 h 2914584"/>
              <a:gd name="connsiteX5" fmla="*/ 49876 w 2761881"/>
              <a:gd name="connsiteY5" fmla="*/ 753275 h 2914584"/>
              <a:gd name="connsiteX6" fmla="*/ 83127 w 2761881"/>
              <a:gd name="connsiteY6" fmla="*/ 819777 h 2914584"/>
              <a:gd name="connsiteX7" fmla="*/ 99753 w 2761881"/>
              <a:gd name="connsiteY7" fmla="*/ 886279 h 2914584"/>
              <a:gd name="connsiteX8" fmla="*/ 116378 w 2761881"/>
              <a:gd name="connsiteY8" fmla="*/ 936155 h 2914584"/>
              <a:gd name="connsiteX9" fmla="*/ 99753 w 2761881"/>
              <a:gd name="connsiteY9" fmla="*/ 1767428 h 2914584"/>
              <a:gd name="connsiteX10" fmla="*/ 133004 w 2761881"/>
              <a:gd name="connsiteY10" fmla="*/ 2083311 h 2914584"/>
              <a:gd name="connsiteX11" fmla="*/ 182880 w 2761881"/>
              <a:gd name="connsiteY11" fmla="*/ 2199689 h 2914584"/>
              <a:gd name="connsiteX12" fmla="*/ 365760 w 2761881"/>
              <a:gd name="connsiteY12" fmla="*/ 2365944 h 2914584"/>
              <a:gd name="connsiteX13" fmla="*/ 415636 w 2761881"/>
              <a:gd name="connsiteY13" fmla="*/ 2415820 h 2914584"/>
              <a:gd name="connsiteX14" fmla="*/ 532014 w 2761881"/>
              <a:gd name="connsiteY14" fmla="*/ 2482322 h 2914584"/>
              <a:gd name="connsiteX15" fmla="*/ 581891 w 2761881"/>
              <a:gd name="connsiteY15" fmla="*/ 2548824 h 2914584"/>
              <a:gd name="connsiteX16" fmla="*/ 631767 w 2761881"/>
              <a:gd name="connsiteY16" fmla="*/ 2598700 h 2914584"/>
              <a:gd name="connsiteX17" fmla="*/ 665018 w 2761881"/>
              <a:gd name="connsiteY17" fmla="*/ 2648577 h 2914584"/>
              <a:gd name="connsiteX18" fmla="*/ 714894 w 2761881"/>
              <a:gd name="connsiteY18" fmla="*/ 2681828 h 2914584"/>
              <a:gd name="connsiteX19" fmla="*/ 814647 w 2761881"/>
              <a:gd name="connsiteY19" fmla="*/ 2764955 h 2914584"/>
              <a:gd name="connsiteX20" fmla="*/ 864524 w 2761881"/>
              <a:gd name="connsiteY20" fmla="*/ 2781580 h 2914584"/>
              <a:gd name="connsiteX21" fmla="*/ 1030778 w 2761881"/>
              <a:gd name="connsiteY21" fmla="*/ 2848082 h 2914584"/>
              <a:gd name="connsiteX22" fmla="*/ 1163782 w 2761881"/>
              <a:gd name="connsiteY22" fmla="*/ 2881333 h 2914584"/>
              <a:gd name="connsiteX23" fmla="*/ 1263534 w 2761881"/>
              <a:gd name="connsiteY23" fmla="*/ 2914584 h 2914584"/>
              <a:gd name="connsiteX24" fmla="*/ 1662545 w 2761881"/>
              <a:gd name="connsiteY24" fmla="*/ 2897959 h 2914584"/>
              <a:gd name="connsiteX25" fmla="*/ 1745673 w 2761881"/>
              <a:gd name="connsiteY25" fmla="*/ 2881333 h 2914584"/>
              <a:gd name="connsiteX26" fmla="*/ 1845425 w 2761881"/>
              <a:gd name="connsiteY26" fmla="*/ 2864708 h 2914584"/>
              <a:gd name="connsiteX27" fmla="*/ 1978429 w 2761881"/>
              <a:gd name="connsiteY27" fmla="*/ 2831457 h 2914584"/>
              <a:gd name="connsiteX28" fmla="*/ 2078182 w 2761881"/>
              <a:gd name="connsiteY28" fmla="*/ 2798206 h 2914584"/>
              <a:gd name="connsiteX29" fmla="*/ 2211185 w 2761881"/>
              <a:gd name="connsiteY29" fmla="*/ 2715079 h 2914584"/>
              <a:gd name="connsiteX30" fmla="*/ 2410691 w 2761881"/>
              <a:gd name="connsiteY30" fmla="*/ 2698453 h 2914584"/>
              <a:gd name="connsiteX31" fmla="*/ 2510444 w 2761881"/>
              <a:gd name="connsiteY31" fmla="*/ 2631951 h 2914584"/>
              <a:gd name="connsiteX32" fmla="*/ 2560320 w 2761881"/>
              <a:gd name="connsiteY32" fmla="*/ 2598700 h 2914584"/>
              <a:gd name="connsiteX33" fmla="*/ 2660073 w 2761881"/>
              <a:gd name="connsiteY33" fmla="*/ 2498948 h 2914584"/>
              <a:gd name="connsiteX34" fmla="*/ 2709949 w 2761881"/>
              <a:gd name="connsiteY34" fmla="*/ 2465697 h 2914584"/>
              <a:gd name="connsiteX35" fmla="*/ 2709949 w 2761881"/>
              <a:gd name="connsiteY35" fmla="*/ 1601173 h 2914584"/>
              <a:gd name="connsiteX36" fmla="*/ 2676698 w 2761881"/>
              <a:gd name="connsiteY36" fmla="*/ 1335166 h 2914584"/>
              <a:gd name="connsiteX37" fmla="*/ 2643447 w 2761881"/>
              <a:gd name="connsiteY37" fmla="*/ 1202162 h 2914584"/>
              <a:gd name="connsiteX38" fmla="*/ 2593571 w 2761881"/>
              <a:gd name="connsiteY38" fmla="*/ 1152286 h 2914584"/>
              <a:gd name="connsiteX39" fmla="*/ 2560320 w 2761881"/>
              <a:gd name="connsiteY39" fmla="*/ 1102409 h 2914584"/>
              <a:gd name="connsiteX40" fmla="*/ 2543694 w 2761881"/>
              <a:gd name="connsiteY40" fmla="*/ 1035908 h 2914584"/>
              <a:gd name="connsiteX41" fmla="*/ 2493818 w 2761881"/>
              <a:gd name="connsiteY41" fmla="*/ 986031 h 2914584"/>
              <a:gd name="connsiteX42" fmla="*/ 2443942 w 2761881"/>
              <a:gd name="connsiteY42" fmla="*/ 919529 h 2914584"/>
              <a:gd name="connsiteX43" fmla="*/ 2377440 w 2761881"/>
              <a:gd name="connsiteY43" fmla="*/ 819777 h 2914584"/>
              <a:gd name="connsiteX44" fmla="*/ 2261062 w 2761881"/>
              <a:gd name="connsiteY44" fmla="*/ 686773 h 2914584"/>
              <a:gd name="connsiteX45" fmla="*/ 2177934 w 2761881"/>
              <a:gd name="connsiteY45" fmla="*/ 620271 h 2914584"/>
              <a:gd name="connsiteX46" fmla="*/ 2144684 w 2761881"/>
              <a:gd name="connsiteY46" fmla="*/ 570395 h 2914584"/>
              <a:gd name="connsiteX47" fmla="*/ 2044931 w 2761881"/>
              <a:gd name="connsiteY47" fmla="*/ 503893 h 2914584"/>
              <a:gd name="connsiteX48" fmla="*/ 1862051 w 2761881"/>
              <a:gd name="connsiteY48" fmla="*/ 304388 h 2914584"/>
              <a:gd name="connsiteX49" fmla="*/ 1795549 w 2761881"/>
              <a:gd name="connsiteY49" fmla="*/ 237886 h 2914584"/>
              <a:gd name="connsiteX50" fmla="*/ 1662545 w 2761881"/>
              <a:gd name="connsiteY50" fmla="*/ 138133 h 2914584"/>
              <a:gd name="connsiteX51" fmla="*/ 1596044 w 2761881"/>
              <a:gd name="connsiteY51" fmla="*/ 104882 h 2914584"/>
              <a:gd name="connsiteX52" fmla="*/ 1463040 w 2761881"/>
              <a:gd name="connsiteY52" fmla="*/ 71631 h 2914584"/>
              <a:gd name="connsiteX53" fmla="*/ 914400 w 2761881"/>
              <a:gd name="connsiteY53" fmla="*/ 21755 h 2914584"/>
              <a:gd name="connsiteX54" fmla="*/ 598516 w 2761881"/>
              <a:gd name="connsiteY54" fmla="*/ 38380 h 2914584"/>
              <a:gd name="connsiteX55" fmla="*/ 465513 w 2761881"/>
              <a:gd name="connsiteY55" fmla="*/ 71631 h 2914584"/>
              <a:gd name="connsiteX56" fmla="*/ 415636 w 2761881"/>
              <a:gd name="connsiteY56" fmla="*/ 121508 h 2914584"/>
              <a:gd name="connsiteX57" fmla="*/ 382385 w 2761881"/>
              <a:gd name="connsiteY57" fmla="*/ 171384 h 2914584"/>
              <a:gd name="connsiteX58" fmla="*/ 332509 w 2761881"/>
              <a:gd name="connsiteY58" fmla="*/ 188009 h 2914584"/>
              <a:gd name="connsiteX59" fmla="*/ 232756 w 2761881"/>
              <a:gd name="connsiteY59" fmla="*/ 271137 h 2914584"/>
              <a:gd name="connsiteX60" fmla="*/ 166254 w 2761881"/>
              <a:gd name="connsiteY60" fmla="*/ 304388 h 291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761881" h="2914584">
                <a:moveTo>
                  <a:pt x="166254" y="304388"/>
                </a:moveTo>
                <a:lnTo>
                  <a:pt x="166254" y="304388"/>
                </a:lnTo>
                <a:cubicBezTo>
                  <a:pt x="133003" y="348722"/>
                  <a:pt x="99097" y="392572"/>
                  <a:pt x="66502" y="437391"/>
                </a:cubicBezTo>
                <a:cubicBezTo>
                  <a:pt x="54749" y="453551"/>
                  <a:pt x="41366" y="469009"/>
                  <a:pt x="33251" y="487268"/>
                </a:cubicBezTo>
                <a:cubicBezTo>
                  <a:pt x="19016" y="519296"/>
                  <a:pt x="0" y="587020"/>
                  <a:pt x="0" y="587020"/>
                </a:cubicBezTo>
                <a:cubicBezTo>
                  <a:pt x="11933" y="634752"/>
                  <a:pt x="29636" y="712796"/>
                  <a:pt x="49876" y="753275"/>
                </a:cubicBezTo>
                <a:cubicBezTo>
                  <a:pt x="60960" y="775442"/>
                  <a:pt x="74425" y="796571"/>
                  <a:pt x="83127" y="819777"/>
                </a:cubicBezTo>
                <a:cubicBezTo>
                  <a:pt x="91150" y="841172"/>
                  <a:pt x="93476" y="864309"/>
                  <a:pt x="99753" y="886279"/>
                </a:cubicBezTo>
                <a:cubicBezTo>
                  <a:pt x="104567" y="903129"/>
                  <a:pt x="110836" y="919530"/>
                  <a:pt x="116378" y="936155"/>
                </a:cubicBezTo>
                <a:cubicBezTo>
                  <a:pt x="110836" y="1213246"/>
                  <a:pt x="99753" y="1490282"/>
                  <a:pt x="99753" y="1767428"/>
                </a:cubicBezTo>
                <a:cubicBezTo>
                  <a:pt x="99753" y="2102294"/>
                  <a:pt x="91778" y="1939020"/>
                  <a:pt x="133004" y="2083311"/>
                </a:cubicBezTo>
                <a:cubicBezTo>
                  <a:pt x="150421" y="2144270"/>
                  <a:pt x="140499" y="2152599"/>
                  <a:pt x="182880" y="2199689"/>
                </a:cubicBezTo>
                <a:cubicBezTo>
                  <a:pt x="351574" y="2387128"/>
                  <a:pt x="238841" y="2257157"/>
                  <a:pt x="365760" y="2365944"/>
                </a:cubicBezTo>
                <a:cubicBezTo>
                  <a:pt x="383612" y="2381245"/>
                  <a:pt x="396504" y="2402154"/>
                  <a:pt x="415636" y="2415820"/>
                </a:cubicBezTo>
                <a:cubicBezTo>
                  <a:pt x="461276" y="2448420"/>
                  <a:pt x="492744" y="2443052"/>
                  <a:pt x="532014" y="2482322"/>
                </a:cubicBezTo>
                <a:cubicBezTo>
                  <a:pt x="551607" y="2501915"/>
                  <a:pt x="563858" y="2527786"/>
                  <a:pt x="581891" y="2548824"/>
                </a:cubicBezTo>
                <a:cubicBezTo>
                  <a:pt x="597192" y="2566675"/>
                  <a:pt x="616715" y="2580638"/>
                  <a:pt x="631767" y="2598700"/>
                </a:cubicBezTo>
                <a:cubicBezTo>
                  <a:pt x="644559" y="2614050"/>
                  <a:pt x="650889" y="2634448"/>
                  <a:pt x="665018" y="2648577"/>
                </a:cubicBezTo>
                <a:cubicBezTo>
                  <a:pt x="679147" y="2662706"/>
                  <a:pt x="699544" y="2669036"/>
                  <a:pt x="714894" y="2681828"/>
                </a:cubicBezTo>
                <a:cubicBezTo>
                  <a:pt x="770043" y="2727785"/>
                  <a:pt x="752735" y="2733999"/>
                  <a:pt x="814647" y="2764955"/>
                </a:cubicBezTo>
                <a:cubicBezTo>
                  <a:pt x="830322" y="2772792"/>
                  <a:pt x="848416" y="2774677"/>
                  <a:pt x="864524" y="2781580"/>
                </a:cubicBezTo>
                <a:cubicBezTo>
                  <a:pt x="960845" y="2822860"/>
                  <a:pt x="909676" y="2817806"/>
                  <a:pt x="1030778" y="2848082"/>
                </a:cubicBezTo>
                <a:cubicBezTo>
                  <a:pt x="1075113" y="2859166"/>
                  <a:pt x="1120428" y="2866882"/>
                  <a:pt x="1163782" y="2881333"/>
                </a:cubicBezTo>
                <a:lnTo>
                  <a:pt x="1263534" y="2914584"/>
                </a:lnTo>
                <a:cubicBezTo>
                  <a:pt x="1396538" y="2909042"/>
                  <a:pt x="1529741" y="2907118"/>
                  <a:pt x="1662545" y="2897959"/>
                </a:cubicBezTo>
                <a:cubicBezTo>
                  <a:pt x="1690736" y="2896015"/>
                  <a:pt x="1717871" y="2886388"/>
                  <a:pt x="1745673" y="2881333"/>
                </a:cubicBezTo>
                <a:cubicBezTo>
                  <a:pt x="1778839" y="2875303"/>
                  <a:pt x="1812464" y="2871771"/>
                  <a:pt x="1845425" y="2864708"/>
                </a:cubicBezTo>
                <a:cubicBezTo>
                  <a:pt x="1890110" y="2855133"/>
                  <a:pt x="1935075" y="2845908"/>
                  <a:pt x="1978429" y="2831457"/>
                </a:cubicBezTo>
                <a:lnTo>
                  <a:pt x="2078182" y="2798206"/>
                </a:lnTo>
                <a:cubicBezTo>
                  <a:pt x="2157359" y="2679441"/>
                  <a:pt x="2105915" y="2688760"/>
                  <a:pt x="2211185" y="2715079"/>
                </a:cubicBezTo>
                <a:cubicBezTo>
                  <a:pt x="2277687" y="2709537"/>
                  <a:pt x="2346393" y="2716314"/>
                  <a:pt x="2410691" y="2698453"/>
                </a:cubicBezTo>
                <a:cubicBezTo>
                  <a:pt x="2449196" y="2687757"/>
                  <a:pt x="2477193" y="2654118"/>
                  <a:pt x="2510444" y="2631951"/>
                </a:cubicBezTo>
                <a:cubicBezTo>
                  <a:pt x="2527069" y="2620867"/>
                  <a:pt x="2546191" y="2612829"/>
                  <a:pt x="2560320" y="2598700"/>
                </a:cubicBezTo>
                <a:cubicBezTo>
                  <a:pt x="2593571" y="2565449"/>
                  <a:pt x="2620947" y="2525032"/>
                  <a:pt x="2660073" y="2498948"/>
                </a:cubicBezTo>
                <a:lnTo>
                  <a:pt x="2709949" y="2465697"/>
                </a:lnTo>
                <a:cubicBezTo>
                  <a:pt x="2811803" y="2160124"/>
                  <a:pt x="2737121" y="2402771"/>
                  <a:pt x="2709949" y="1601173"/>
                </a:cubicBezTo>
                <a:cubicBezTo>
                  <a:pt x="2707090" y="1516828"/>
                  <a:pt x="2692118" y="1419977"/>
                  <a:pt x="2676698" y="1335166"/>
                </a:cubicBezTo>
                <a:cubicBezTo>
                  <a:pt x="2674599" y="1323621"/>
                  <a:pt x="2657869" y="1223795"/>
                  <a:pt x="2643447" y="1202162"/>
                </a:cubicBezTo>
                <a:cubicBezTo>
                  <a:pt x="2630405" y="1182599"/>
                  <a:pt x="2608623" y="1170348"/>
                  <a:pt x="2593571" y="1152286"/>
                </a:cubicBezTo>
                <a:cubicBezTo>
                  <a:pt x="2580779" y="1136936"/>
                  <a:pt x="2571404" y="1119035"/>
                  <a:pt x="2560320" y="1102409"/>
                </a:cubicBezTo>
                <a:cubicBezTo>
                  <a:pt x="2554778" y="1080242"/>
                  <a:pt x="2555030" y="1055747"/>
                  <a:pt x="2543694" y="1035908"/>
                </a:cubicBezTo>
                <a:cubicBezTo>
                  <a:pt x="2532029" y="1015494"/>
                  <a:pt x="2509119" y="1003883"/>
                  <a:pt x="2493818" y="986031"/>
                </a:cubicBezTo>
                <a:cubicBezTo>
                  <a:pt x="2475785" y="964993"/>
                  <a:pt x="2459832" y="942229"/>
                  <a:pt x="2443942" y="919529"/>
                </a:cubicBezTo>
                <a:cubicBezTo>
                  <a:pt x="2421025" y="886791"/>
                  <a:pt x="2402404" y="850983"/>
                  <a:pt x="2377440" y="819777"/>
                </a:cubicBezTo>
                <a:cubicBezTo>
                  <a:pt x="2333965" y="765433"/>
                  <a:pt x="2311041" y="730504"/>
                  <a:pt x="2261062" y="686773"/>
                </a:cubicBezTo>
                <a:cubicBezTo>
                  <a:pt x="2234357" y="663406"/>
                  <a:pt x="2203026" y="645363"/>
                  <a:pt x="2177934" y="620271"/>
                </a:cubicBezTo>
                <a:cubicBezTo>
                  <a:pt x="2163805" y="606142"/>
                  <a:pt x="2159721" y="583553"/>
                  <a:pt x="2144684" y="570395"/>
                </a:cubicBezTo>
                <a:cubicBezTo>
                  <a:pt x="2114609" y="544079"/>
                  <a:pt x="2044931" y="503893"/>
                  <a:pt x="2044931" y="503893"/>
                </a:cubicBezTo>
                <a:cubicBezTo>
                  <a:pt x="1972554" y="395328"/>
                  <a:pt x="2025809" y="468146"/>
                  <a:pt x="1862051" y="304388"/>
                </a:cubicBezTo>
                <a:cubicBezTo>
                  <a:pt x="1839884" y="282221"/>
                  <a:pt x="1820029" y="257470"/>
                  <a:pt x="1795549" y="237886"/>
                </a:cubicBezTo>
                <a:cubicBezTo>
                  <a:pt x="1755567" y="205900"/>
                  <a:pt x="1708867" y="164603"/>
                  <a:pt x="1662545" y="138133"/>
                </a:cubicBezTo>
                <a:cubicBezTo>
                  <a:pt x="1641027" y="125837"/>
                  <a:pt x="1619556" y="112719"/>
                  <a:pt x="1596044" y="104882"/>
                </a:cubicBezTo>
                <a:cubicBezTo>
                  <a:pt x="1552690" y="90431"/>
                  <a:pt x="1463040" y="71631"/>
                  <a:pt x="1463040" y="71631"/>
                </a:cubicBezTo>
                <a:cubicBezTo>
                  <a:pt x="1277871" y="-51816"/>
                  <a:pt x="1407198" y="21755"/>
                  <a:pt x="914400" y="21755"/>
                </a:cubicBezTo>
                <a:cubicBezTo>
                  <a:pt x="808960" y="21755"/>
                  <a:pt x="703811" y="32838"/>
                  <a:pt x="598516" y="38380"/>
                </a:cubicBezTo>
                <a:cubicBezTo>
                  <a:pt x="586529" y="40777"/>
                  <a:pt x="487421" y="57026"/>
                  <a:pt x="465513" y="71631"/>
                </a:cubicBezTo>
                <a:cubicBezTo>
                  <a:pt x="445950" y="84673"/>
                  <a:pt x="430688" y="103445"/>
                  <a:pt x="415636" y="121508"/>
                </a:cubicBezTo>
                <a:cubicBezTo>
                  <a:pt x="402844" y="136858"/>
                  <a:pt x="397988" y="158902"/>
                  <a:pt x="382385" y="171384"/>
                </a:cubicBezTo>
                <a:cubicBezTo>
                  <a:pt x="368701" y="182331"/>
                  <a:pt x="349134" y="182467"/>
                  <a:pt x="332509" y="188009"/>
                </a:cubicBezTo>
                <a:cubicBezTo>
                  <a:pt x="208677" y="270564"/>
                  <a:pt x="360766" y="164461"/>
                  <a:pt x="232756" y="271137"/>
                </a:cubicBezTo>
                <a:cubicBezTo>
                  <a:pt x="106919" y="376002"/>
                  <a:pt x="177338" y="298846"/>
                  <a:pt x="166254" y="304388"/>
                </a:cubicBezTo>
                <a:close/>
              </a:path>
            </a:pathLst>
          </a:custGeom>
          <a:noFill/>
          <a:ln w="22225">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18" name="Freeform 17">
            <a:extLst>
              <a:ext uri="{FF2B5EF4-FFF2-40B4-BE49-F238E27FC236}">
                <a16:creationId xmlns:a16="http://schemas.microsoft.com/office/drawing/2014/main" id="{DE0537DF-4E97-F142-B4ED-5F17946756BB}"/>
              </a:ext>
            </a:extLst>
          </p:cNvPr>
          <p:cNvSpPr/>
          <p:nvPr/>
        </p:nvSpPr>
        <p:spPr>
          <a:xfrm>
            <a:off x="532015" y="3347259"/>
            <a:ext cx="7802880" cy="3218781"/>
          </a:xfrm>
          <a:custGeom>
            <a:avLst/>
            <a:gdLst>
              <a:gd name="connsiteX0" fmla="*/ 282633 w 5852160"/>
              <a:gd name="connsiteY0" fmla="*/ 99752 h 2414086"/>
              <a:gd name="connsiteX1" fmla="*/ 282633 w 5852160"/>
              <a:gd name="connsiteY1" fmla="*/ 99752 h 2414086"/>
              <a:gd name="connsiteX2" fmla="*/ 166254 w 5852160"/>
              <a:gd name="connsiteY2" fmla="*/ 199505 h 2414086"/>
              <a:gd name="connsiteX3" fmla="*/ 116378 w 5852160"/>
              <a:gd name="connsiteY3" fmla="*/ 232756 h 2414086"/>
              <a:gd name="connsiteX4" fmla="*/ 49876 w 5852160"/>
              <a:gd name="connsiteY4" fmla="*/ 332509 h 2414086"/>
              <a:gd name="connsiteX5" fmla="*/ 0 w 5852160"/>
              <a:gd name="connsiteY5" fmla="*/ 515389 h 2414086"/>
              <a:gd name="connsiteX6" fmla="*/ 16625 w 5852160"/>
              <a:gd name="connsiteY6" fmla="*/ 997527 h 2414086"/>
              <a:gd name="connsiteX7" fmla="*/ 49876 w 5852160"/>
              <a:gd name="connsiteY7" fmla="*/ 1230283 h 2414086"/>
              <a:gd name="connsiteX8" fmla="*/ 99753 w 5852160"/>
              <a:gd name="connsiteY8" fmla="*/ 1413163 h 2414086"/>
              <a:gd name="connsiteX9" fmla="*/ 133004 w 5852160"/>
              <a:gd name="connsiteY9" fmla="*/ 1463040 h 2414086"/>
              <a:gd name="connsiteX10" fmla="*/ 182880 w 5852160"/>
              <a:gd name="connsiteY10" fmla="*/ 1596043 h 2414086"/>
              <a:gd name="connsiteX11" fmla="*/ 249382 w 5852160"/>
              <a:gd name="connsiteY11" fmla="*/ 1778923 h 2414086"/>
              <a:gd name="connsiteX12" fmla="*/ 282633 w 5852160"/>
              <a:gd name="connsiteY12" fmla="*/ 1845425 h 2414086"/>
              <a:gd name="connsiteX13" fmla="*/ 299258 w 5852160"/>
              <a:gd name="connsiteY13" fmla="*/ 1895301 h 2414086"/>
              <a:gd name="connsiteX14" fmla="*/ 349134 w 5852160"/>
              <a:gd name="connsiteY14" fmla="*/ 1911927 h 2414086"/>
              <a:gd name="connsiteX15" fmla="*/ 399011 w 5852160"/>
              <a:gd name="connsiteY15" fmla="*/ 1961803 h 2414086"/>
              <a:gd name="connsiteX16" fmla="*/ 432262 w 5852160"/>
              <a:gd name="connsiteY16" fmla="*/ 2011680 h 2414086"/>
              <a:gd name="connsiteX17" fmla="*/ 482138 w 5852160"/>
              <a:gd name="connsiteY17" fmla="*/ 2028305 h 2414086"/>
              <a:gd name="connsiteX18" fmla="*/ 581891 w 5852160"/>
              <a:gd name="connsiteY18" fmla="*/ 2078181 h 2414086"/>
              <a:gd name="connsiteX19" fmla="*/ 731520 w 5852160"/>
              <a:gd name="connsiteY19" fmla="*/ 2144683 h 2414086"/>
              <a:gd name="connsiteX20" fmla="*/ 931025 w 5852160"/>
              <a:gd name="connsiteY20" fmla="*/ 2161309 h 2414086"/>
              <a:gd name="connsiteX21" fmla="*/ 1230284 w 5852160"/>
              <a:gd name="connsiteY21" fmla="*/ 2227811 h 2414086"/>
              <a:gd name="connsiteX22" fmla="*/ 1296785 w 5852160"/>
              <a:gd name="connsiteY22" fmla="*/ 2244436 h 2414086"/>
              <a:gd name="connsiteX23" fmla="*/ 1346662 w 5852160"/>
              <a:gd name="connsiteY23" fmla="*/ 2261061 h 2414086"/>
              <a:gd name="connsiteX24" fmla="*/ 1995054 w 5852160"/>
              <a:gd name="connsiteY24" fmla="*/ 2277687 h 2414086"/>
              <a:gd name="connsiteX25" fmla="*/ 2094807 w 5852160"/>
              <a:gd name="connsiteY25" fmla="*/ 2294312 h 2414086"/>
              <a:gd name="connsiteX26" fmla="*/ 2177934 w 5852160"/>
              <a:gd name="connsiteY26" fmla="*/ 2310938 h 2414086"/>
              <a:gd name="connsiteX27" fmla="*/ 2310938 w 5852160"/>
              <a:gd name="connsiteY27" fmla="*/ 2327563 h 2414086"/>
              <a:gd name="connsiteX28" fmla="*/ 3823854 w 5852160"/>
              <a:gd name="connsiteY28" fmla="*/ 2327563 h 2414086"/>
              <a:gd name="connsiteX29" fmla="*/ 3906982 w 5852160"/>
              <a:gd name="connsiteY29" fmla="*/ 2294312 h 2414086"/>
              <a:gd name="connsiteX30" fmla="*/ 4189614 w 5852160"/>
              <a:gd name="connsiteY30" fmla="*/ 2261061 h 2414086"/>
              <a:gd name="connsiteX31" fmla="*/ 5120640 w 5852160"/>
              <a:gd name="connsiteY31" fmla="*/ 2244436 h 2414086"/>
              <a:gd name="connsiteX32" fmla="*/ 5253644 w 5852160"/>
              <a:gd name="connsiteY32" fmla="*/ 2211185 h 2414086"/>
              <a:gd name="connsiteX33" fmla="*/ 5320145 w 5852160"/>
              <a:gd name="connsiteY33" fmla="*/ 2194560 h 2414086"/>
              <a:gd name="connsiteX34" fmla="*/ 5419898 w 5852160"/>
              <a:gd name="connsiteY34" fmla="*/ 2161309 h 2414086"/>
              <a:gd name="connsiteX35" fmla="*/ 5469774 w 5852160"/>
              <a:gd name="connsiteY35" fmla="*/ 2144683 h 2414086"/>
              <a:gd name="connsiteX36" fmla="*/ 5519651 w 5852160"/>
              <a:gd name="connsiteY36" fmla="*/ 2111432 h 2414086"/>
              <a:gd name="connsiteX37" fmla="*/ 5669280 w 5852160"/>
              <a:gd name="connsiteY37" fmla="*/ 2061556 h 2414086"/>
              <a:gd name="connsiteX38" fmla="*/ 5719156 w 5852160"/>
              <a:gd name="connsiteY38" fmla="*/ 2044931 h 2414086"/>
              <a:gd name="connsiteX39" fmla="*/ 5835534 w 5852160"/>
              <a:gd name="connsiteY39" fmla="*/ 1928552 h 2414086"/>
              <a:gd name="connsiteX40" fmla="*/ 5852160 w 5852160"/>
              <a:gd name="connsiteY40" fmla="*/ 1778923 h 2414086"/>
              <a:gd name="connsiteX41" fmla="*/ 5835534 w 5852160"/>
              <a:gd name="connsiteY41" fmla="*/ 1230283 h 2414086"/>
              <a:gd name="connsiteX42" fmla="*/ 5802284 w 5852160"/>
              <a:gd name="connsiteY42" fmla="*/ 1130531 h 2414086"/>
              <a:gd name="connsiteX43" fmla="*/ 5785658 w 5852160"/>
              <a:gd name="connsiteY43" fmla="*/ 1080654 h 2414086"/>
              <a:gd name="connsiteX44" fmla="*/ 5769033 w 5852160"/>
              <a:gd name="connsiteY44" fmla="*/ 1014152 h 2414086"/>
              <a:gd name="connsiteX45" fmla="*/ 5652654 w 5852160"/>
              <a:gd name="connsiteY45" fmla="*/ 881149 h 2414086"/>
              <a:gd name="connsiteX46" fmla="*/ 5552902 w 5852160"/>
              <a:gd name="connsiteY46" fmla="*/ 814647 h 2414086"/>
              <a:gd name="connsiteX47" fmla="*/ 5503025 w 5852160"/>
              <a:gd name="connsiteY47" fmla="*/ 764771 h 2414086"/>
              <a:gd name="connsiteX48" fmla="*/ 5403273 w 5852160"/>
              <a:gd name="connsiteY48" fmla="*/ 714894 h 2414086"/>
              <a:gd name="connsiteX49" fmla="*/ 5353396 w 5852160"/>
              <a:gd name="connsiteY49" fmla="*/ 648392 h 2414086"/>
              <a:gd name="connsiteX50" fmla="*/ 5303520 w 5852160"/>
              <a:gd name="connsiteY50" fmla="*/ 615141 h 2414086"/>
              <a:gd name="connsiteX51" fmla="*/ 5253644 w 5852160"/>
              <a:gd name="connsiteY51" fmla="*/ 565265 h 2414086"/>
              <a:gd name="connsiteX52" fmla="*/ 5137265 w 5852160"/>
              <a:gd name="connsiteY52" fmla="*/ 498763 h 2414086"/>
              <a:gd name="connsiteX53" fmla="*/ 5087389 w 5852160"/>
              <a:gd name="connsiteY53" fmla="*/ 465512 h 2414086"/>
              <a:gd name="connsiteX54" fmla="*/ 5037513 w 5852160"/>
              <a:gd name="connsiteY54" fmla="*/ 399011 h 2414086"/>
              <a:gd name="connsiteX55" fmla="*/ 4971011 w 5852160"/>
              <a:gd name="connsiteY55" fmla="*/ 382385 h 2414086"/>
              <a:gd name="connsiteX56" fmla="*/ 4921134 w 5852160"/>
              <a:gd name="connsiteY56" fmla="*/ 349134 h 2414086"/>
              <a:gd name="connsiteX57" fmla="*/ 4821382 w 5852160"/>
              <a:gd name="connsiteY57" fmla="*/ 315883 h 2414086"/>
              <a:gd name="connsiteX58" fmla="*/ 4771505 w 5852160"/>
              <a:gd name="connsiteY58" fmla="*/ 299258 h 2414086"/>
              <a:gd name="connsiteX59" fmla="*/ 4688378 w 5852160"/>
              <a:gd name="connsiteY59" fmla="*/ 282632 h 2414086"/>
              <a:gd name="connsiteX60" fmla="*/ 4588625 w 5852160"/>
              <a:gd name="connsiteY60" fmla="*/ 266007 h 2414086"/>
              <a:gd name="connsiteX61" fmla="*/ 4522124 w 5852160"/>
              <a:gd name="connsiteY61" fmla="*/ 249381 h 2414086"/>
              <a:gd name="connsiteX62" fmla="*/ 4438996 w 5852160"/>
              <a:gd name="connsiteY62" fmla="*/ 232756 h 2414086"/>
              <a:gd name="connsiteX63" fmla="*/ 4339244 w 5852160"/>
              <a:gd name="connsiteY63" fmla="*/ 199505 h 2414086"/>
              <a:gd name="connsiteX64" fmla="*/ 3873731 w 5852160"/>
              <a:gd name="connsiteY64" fmla="*/ 216131 h 2414086"/>
              <a:gd name="connsiteX65" fmla="*/ 3640974 w 5852160"/>
              <a:gd name="connsiteY65" fmla="*/ 199505 h 2414086"/>
              <a:gd name="connsiteX66" fmla="*/ 3591098 w 5852160"/>
              <a:gd name="connsiteY66" fmla="*/ 182880 h 2414086"/>
              <a:gd name="connsiteX67" fmla="*/ 3125585 w 5852160"/>
              <a:gd name="connsiteY67" fmla="*/ 166254 h 2414086"/>
              <a:gd name="connsiteX68" fmla="*/ 3009207 w 5852160"/>
              <a:gd name="connsiteY68" fmla="*/ 116378 h 2414086"/>
              <a:gd name="connsiteX69" fmla="*/ 2959331 w 5852160"/>
              <a:gd name="connsiteY69" fmla="*/ 99752 h 2414086"/>
              <a:gd name="connsiteX70" fmla="*/ 2909454 w 5852160"/>
              <a:gd name="connsiteY70" fmla="*/ 66501 h 2414086"/>
              <a:gd name="connsiteX71" fmla="*/ 2709949 w 5852160"/>
              <a:gd name="connsiteY71" fmla="*/ 33251 h 2414086"/>
              <a:gd name="connsiteX72" fmla="*/ 1978429 w 5852160"/>
              <a:gd name="connsiteY72" fmla="*/ 49876 h 2414086"/>
              <a:gd name="connsiteX73" fmla="*/ 1712422 w 5852160"/>
              <a:gd name="connsiteY73" fmla="*/ 83127 h 2414086"/>
              <a:gd name="connsiteX74" fmla="*/ 1479665 w 5852160"/>
              <a:gd name="connsiteY74" fmla="*/ 99752 h 2414086"/>
              <a:gd name="connsiteX75" fmla="*/ 1097280 w 5852160"/>
              <a:gd name="connsiteY75" fmla="*/ 83127 h 2414086"/>
              <a:gd name="connsiteX76" fmla="*/ 1047404 w 5852160"/>
              <a:gd name="connsiteY76" fmla="*/ 66501 h 2414086"/>
              <a:gd name="connsiteX77" fmla="*/ 931025 w 5852160"/>
              <a:gd name="connsiteY77" fmla="*/ 49876 h 2414086"/>
              <a:gd name="connsiteX78" fmla="*/ 864524 w 5852160"/>
              <a:gd name="connsiteY78" fmla="*/ 33251 h 2414086"/>
              <a:gd name="connsiteX79" fmla="*/ 615142 w 5852160"/>
              <a:gd name="connsiteY79" fmla="*/ 16625 h 2414086"/>
              <a:gd name="connsiteX80" fmla="*/ 532014 w 5852160"/>
              <a:gd name="connsiteY80" fmla="*/ 0 h 2414086"/>
              <a:gd name="connsiteX81" fmla="*/ 382385 w 5852160"/>
              <a:gd name="connsiteY81" fmla="*/ 49876 h 2414086"/>
              <a:gd name="connsiteX82" fmla="*/ 282633 w 5852160"/>
              <a:gd name="connsiteY82" fmla="*/ 133003 h 2414086"/>
              <a:gd name="connsiteX83" fmla="*/ 232756 w 5852160"/>
              <a:gd name="connsiteY83" fmla="*/ 149629 h 2414086"/>
              <a:gd name="connsiteX84" fmla="*/ 282633 w 5852160"/>
              <a:gd name="connsiteY84" fmla="*/ 99752 h 241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852160" h="2414086">
                <a:moveTo>
                  <a:pt x="282633" y="99752"/>
                </a:moveTo>
                <a:lnTo>
                  <a:pt x="282633" y="99752"/>
                </a:lnTo>
                <a:cubicBezTo>
                  <a:pt x="243840" y="133003"/>
                  <a:pt x="206151" y="167587"/>
                  <a:pt x="166254" y="199505"/>
                </a:cubicBezTo>
                <a:cubicBezTo>
                  <a:pt x="150651" y="211987"/>
                  <a:pt x="129536" y="217719"/>
                  <a:pt x="116378" y="232756"/>
                </a:cubicBezTo>
                <a:cubicBezTo>
                  <a:pt x="90062" y="262831"/>
                  <a:pt x="49876" y="332509"/>
                  <a:pt x="49876" y="332509"/>
                </a:cubicBezTo>
                <a:cubicBezTo>
                  <a:pt x="7689" y="459069"/>
                  <a:pt x="23498" y="397892"/>
                  <a:pt x="0" y="515389"/>
                </a:cubicBezTo>
                <a:cubicBezTo>
                  <a:pt x="5542" y="676102"/>
                  <a:pt x="5433" y="837109"/>
                  <a:pt x="16625" y="997527"/>
                </a:cubicBezTo>
                <a:cubicBezTo>
                  <a:pt x="22080" y="1075710"/>
                  <a:pt x="34505" y="1153432"/>
                  <a:pt x="49876" y="1230283"/>
                </a:cubicBezTo>
                <a:cubicBezTo>
                  <a:pt x="58799" y="1274896"/>
                  <a:pt x="75646" y="1377003"/>
                  <a:pt x="99753" y="1413163"/>
                </a:cubicBezTo>
                <a:lnTo>
                  <a:pt x="133004" y="1463040"/>
                </a:lnTo>
                <a:cubicBezTo>
                  <a:pt x="168998" y="1607019"/>
                  <a:pt x="124921" y="1451146"/>
                  <a:pt x="182880" y="1596043"/>
                </a:cubicBezTo>
                <a:cubicBezTo>
                  <a:pt x="256606" y="1780359"/>
                  <a:pt x="176686" y="1615358"/>
                  <a:pt x="249382" y="1778923"/>
                </a:cubicBezTo>
                <a:cubicBezTo>
                  <a:pt x="259448" y="1801571"/>
                  <a:pt x="272870" y="1822645"/>
                  <a:pt x="282633" y="1845425"/>
                </a:cubicBezTo>
                <a:cubicBezTo>
                  <a:pt x="289536" y="1861533"/>
                  <a:pt x="286866" y="1882909"/>
                  <a:pt x="299258" y="1895301"/>
                </a:cubicBezTo>
                <a:cubicBezTo>
                  <a:pt x="311650" y="1907693"/>
                  <a:pt x="332509" y="1906385"/>
                  <a:pt x="349134" y="1911927"/>
                </a:cubicBezTo>
                <a:cubicBezTo>
                  <a:pt x="365760" y="1928552"/>
                  <a:pt x="383959" y="1943741"/>
                  <a:pt x="399011" y="1961803"/>
                </a:cubicBezTo>
                <a:cubicBezTo>
                  <a:pt x="411803" y="1977153"/>
                  <a:pt x="416659" y="1999198"/>
                  <a:pt x="432262" y="2011680"/>
                </a:cubicBezTo>
                <a:cubicBezTo>
                  <a:pt x="445946" y="2022628"/>
                  <a:pt x="465513" y="2022763"/>
                  <a:pt x="482138" y="2028305"/>
                </a:cubicBezTo>
                <a:cubicBezTo>
                  <a:pt x="625075" y="2123597"/>
                  <a:pt x="444227" y="2009349"/>
                  <a:pt x="581891" y="2078181"/>
                </a:cubicBezTo>
                <a:cubicBezTo>
                  <a:pt x="651944" y="2113207"/>
                  <a:pt x="628574" y="2136104"/>
                  <a:pt x="731520" y="2144683"/>
                </a:cubicBezTo>
                <a:lnTo>
                  <a:pt x="931025" y="2161309"/>
                </a:lnTo>
                <a:cubicBezTo>
                  <a:pt x="1142098" y="2203524"/>
                  <a:pt x="1042447" y="2180852"/>
                  <a:pt x="1230284" y="2227811"/>
                </a:cubicBezTo>
                <a:cubicBezTo>
                  <a:pt x="1252451" y="2233353"/>
                  <a:pt x="1275108" y="2237211"/>
                  <a:pt x="1296785" y="2244436"/>
                </a:cubicBezTo>
                <a:cubicBezTo>
                  <a:pt x="1313411" y="2249978"/>
                  <a:pt x="1329157" y="2260227"/>
                  <a:pt x="1346662" y="2261061"/>
                </a:cubicBezTo>
                <a:cubicBezTo>
                  <a:pt x="1562619" y="2271345"/>
                  <a:pt x="1778923" y="2272145"/>
                  <a:pt x="1995054" y="2277687"/>
                </a:cubicBezTo>
                <a:lnTo>
                  <a:pt x="2094807" y="2294312"/>
                </a:lnTo>
                <a:cubicBezTo>
                  <a:pt x="2122609" y="2299367"/>
                  <a:pt x="2150005" y="2306641"/>
                  <a:pt x="2177934" y="2310938"/>
                </a:cubicBezTo>
                <a:cubicBezTo>
                  <a:pt x="2222094" y="2317732"/>
                  <a:pt x="2266603" y="2322021"/>
                  <a:pt x="2310938" y="2327563"/>
                </a:cubicBezTo>
                <a:cubicBezTo>
                  <a:pt x="2820455" y="2497409"/>
                  <a:pt x="2427905" y="2372594"/>
                  <a:pt x="3823854" y="2327563"/>
                </a:cubicBezTo>
                <a:cubicBezTo>
                  <a:pt x="3853682" y="2326601"/>
                  <a:pt x="3878029" y="2301550"/>
                  <a:pt x="3906982" y="2294312"/>
                </a:cubicBezTo>
                <a:cubicBezTo>
                  <a:pt x="3949033" y="2283799"/>
                  <a:pt x="4168368" y="2261705"/>
                  <a:pt x="4189614" y="2261061"/>
                </a:cubicBezTo>
                <a:cubicBezTo>
                  <a:pt x="4499863" y="2251659"/>
                  <a:pt x="4810298" y="2249978"/>
                  <a:pt x="5120640" y="2244436"/>
                </a:cubicBezTo>
                <a:lnTo>
                  <a:pt x="5253644" y="2211185"/>
                </a:lnTo>
                <a:cubicBezTo>
                  <a:pt x="5275811" y="2205643"/>
                  <a:pt x="5298468" y="2201786"/>
                  <a:pt x="5320145" y="2194560"/>
                </a:cubicBezTo>
                <a:lnTo>
                  <a:pt x="5419898" y="2161309"/>
                </a:lnTo>
                <a:cubicBezTo>
                  <a:pt x="5436523" y="2155767"/>
                  <a:pt x="5455193" y="2154404"/>
                  <a:pt x="5469774" y="2144683"/>
                </a:cubicBezTo>
                <a:cubicBezTo>
                  <a:pt x="5486400" y="2133599"/>
                  <a:pt x="5501392" y="2119547"/>
                  <a:pt x="5519651" y="2111432"/>
                </a:cubicBezTo>
                <a:cubicBezTo>
                  <a:pt x="5519658" y="2111429"/>
                  <a:pt x="5644338" y="2069870"/>
                  <a:pt x="5669280" y="2061556"/>
                </a:cubicBezTo>
                <a:lnTo>
                  <a:pt x="5719156" y="2044931"/>
                </a:lnTo>
                <a:cubicBezTo>
                  <a:pt x="5833491" y="1968708"/>
                  <a:pt x="5806272" y="2016341"/>
                  <a:pt x="5835534" y="1928552"/>
                </a:cubicBezTo>
                <a:cubicBezTo>
                  <a:pt x="5841076" y="1878676"/>
                  <a:pt x="5852160" y="1829106"/>
                  <a:pt x="5852160" y="1778923"/>
                </a:cubicBezTo>
                <a:cubicBezTo>
                  <a:pt x="5852160" y="1595959"/>
                  <a:pt x="5849567" y="1412708"/>
                  <a:pt x="5835534" y="1230283"/>
                </a:cubicBezTo>
                <a:cubicBezTo>
                  <a:pt x="5832846" y="1195337"/>
                  <a:pt x="5813367" y="1163782"/>
                  <a:pt x="5802284" y="1130531"/>
                </a:cubicBezTo>
                <a:cubicBezTo>
                  <a:pt x="5796742" y="1113905"/>
                  <a:pt x="5789908" y="1097656"/>
                  <a:pt x="5785658" y="1080654"/>
                </a:cubicBezTo>
                <a:cubicBezTo>
                  <a:pt x="5780116" y="1058487"/>
                  <a:pt x="5779252" y="1034589"/>
                  <a:pt x="5769033" y="1014152"/>
                </a:cubicBezTo>
                <a:cubicBezTo>
                  <a:pt x="5700947" y="877980"/>
                  <a:pt x="5731032" y="946464"/>
                  <a:pt x="5652654" y="881149"/>
                </a:cubicBezTo>
                <a:cubicBezTo>
                  <a:pt x="5569629" y="811961"/>
                  <a:pt x="5640555" y="843864"/>
                  <a:pt x="5552902" y="814647"/>
                </a:cubicBezTo>
                <a:cubicBezTo>
                  <a:pt x="5536276" y="798022"/>
                  <a:pt x="5522588" y="777813"/>
                  <a:pt x="5503025" y="764771"/>
                </a:cubicBezTo>
                <a:cubicBezTo>
                  <a:pt x="5421896" y="710685"/>
                  <a:pt x="5481751" y="793372"/>
                  <a:pt x="5403273" y="714894"/>
                </a:cubicBezTo>
                <a:cubicBezTo>
                  <a:pt x="5383680" y="695301"/>
                  <a:pt x="5372989" y="667985"/>
                  <a:pt x="5353396" y="648392"/>
                </a:cubicBezTo>
                <a:cubicBezTo>
                  <a:pt x="5339267" y="634263"/>
                  <a:pt x="5318870" y="627933"/>
                  <a:pt x="5303520" y="615141"/>
                </a:cubicBezTo>
                <a:cubicBezTo>
                  <a:pt x="5285458" y="600089"/>
                  <a:pt x="5271706" y="580317"/>
                  <a:pt x="5253644" y="565265"/>
                </a:cubicBezTo>
                <a:cubicBezTo>
                  <a:pt x="5209456" y="528442"/>
                  <a:pt x="5189005" y="528329"/>
                  <a:pt x="5137265" y="498763"/>
                </a:cubicBezTo>
                <a:cubicBezTo>
                  <a:pt x="5119916" y="488850"/>
                  <a:pt x="5101518" y="479641"/>
                  <a:pt x="5087389" y="465512"/>
                </a:cubicBezTo>
                <a:cubicBezTo>
                  <a:pt x="5067796" y="445919"/>
                  <a:pt x="5060061" y="415116"/>
                  <a:pt x="5037513" y="399011"/>
                </a:cubicBezTo>
                <a:cubicBezTo>
                  <a:pt x="5018920" y="385730"/>
                  <a:pt x="4993178" y="387927"/>
                  <a:pt x="4971011" y="382385"/>
                </a:cubicBezTo>
                <a:cubicBezTo>
                  <a:pt x="4954385" y="371301"/>
                  <a:pt x="4939393" y="357249"/>
                  <a:pt x="4921134" y="349134"/>
                </a:cubicBezTo>
                <a:cubicBezTo>
                  <a:pt x="4889106" y="334899"/>
                  <a:pt x="4854633" y="326967"/>
                  <a:pt x="4821382" y="315883"/>
                </a:cubicBezTo>
                <a:cubicBezTo>
                  <a:pt x="4804756" y="310341"/>
                  <a:pt x="4788690" y="302695"/>
                  <a:pt x="4771505" y="299258"/>
                </a:cubicBezTo>
                <a:lnTo>
                  <a:pt x="4688378" y="282632"/>
                </a:lnTo>
                <a:cubicBezTo>
                  <a:pt x="4655212" y="276602"/>
                  <a:pt x="4621680" y="272618"/>
                  <a:pt x="4588625" y="266007"/>
                </a:cubicBezTo>
                <a:cubicBezTo>
                  <a:pt x="4566219" y="261526"/>
                  <a:pt x="4544429" y="254338"/>
                  <a:pt x="4522124" y="249381"/>
                </a:cubicBezTo>
                <a:cubicBezTo>
                  <a:pt x="4494539" y="243251"/>
                  <a:pt x="4466258" y="240191"/>
                  <a:pt x="4438996" y="232756"/>
                </a:cubicBezTo>
                <a:cubicBezTo>
                  <a:pt x="4405182" y="223534"/>
                  <a:pt x="4339244" y="199505"/>
                  <a:pt x="4339244" y="199505"/>
                </a:cubicBezTo>
                <a:cubicBezTo>
                  <a:pt x="4184073" y="205047"/>
                  <a:pt x="4029001" y="216131"/>
                  <a:pt x="3873731" y="216131"/>
                </a:cubicBezTo>
                <a:cubicBezTo>
                  <a:pt x="3795948" y="216131"/>
                  <a:pt x="3718225" y="208593"/>
                  <a:pt x="3640974" y="199505"/>
                </a:cubicBezTo>
                <a:cubicBezTo>
                  <a:pt x="3623569" y="197457"/>
                  <a:pt x="3608586" y="184008"/>
                  <a:pt x="3591098" y="182880"/>
                </a:cubicBezTo>
                <a:cubicBezTo>
                  <a:pt x="3436150" y="172883"/>
                  <a:pt x="3280756" y="171796"/>
                  <a:pt x="3125585" y="166254"/>
                </a:cubicBezTo>
                <a:cubicBezTo>
                  <a:pt x="2987188" y="131655"/>
                  <a:pt x="3124017" y="173783"/>
                  <a:pt x="3009207" y="116378"/>
                </a:cubicBezTo>
                <a:cubicBezTo>
                  <a:pt x="2993532" y="108541"/>
                  <a:pt x="2975006" y="107589"/>
                  <a:pt x="2959331" y="99752"/>
                </a:cubicBezTo>
                <a:cubicBezTo>
                  <a:pt x="2941459" y="90816"/>
                  <a:pt x="2927326" y="75437"/>
                  <a:pt x="2909454" y="66501"/>
                </a:cubicBezTo>
                <a:cubicBezTo>
                  <a:pt x="2853749" y="38649"/>
                  <a:pt x="2757356" y="38518"/>
                  <a:pt x="2709949" y="33251"/>
                </a:cubicBezTo>
                <a:lnTo>
                  <a:pt x="1978429" y="49876"/>
                </a:lnTo>
                <a:cubicBezTo>
                  <a:pt x="1854352" y="54558"/>
                  <a:pt x="1828113" y="72109"/>
                  <a:pt x="1712422" y="83127"/>
                </a:cubicBezTo>
                <a:cubicBezTo>
                  <a:pt x="1634989" y="90502"/>
                  <a:pt x="1557251" y="94210"/>
                  <a:pt x="1479665" y="99752"/>
                </a:cubicBezTo>
                <a:cubicBezTo>
                  <a:pt x="1352203" y="94210"/>
                  <a:pt x="1224486" y="92912"/>
                  <a:pt x="1097280" y="83127"/>
                </a:cubicBezTo>
                <a:cubicBezTo>
                  <a:pt x="1079807" y="81783"/>
                  <a:pt x="1064588" y="69938"/>
                  <a:pt x="1047404" y="66501"/>
                </a:cubicBezTo>
                <a:cubicBezTo>
                  <a:pt x="1008978" y="58816"/>
                  <a:pt x="969580" y="56886"/>
                  <a:pt x="931025" y="49876"/>
                </a:cubicBezTo>
                <a:cubicBezTo>
                  <a:pt x="908544" y="45789"/>
                  <a:pt x="887248" y="35643"/>
                  <a:pt x="864524" y="33251"/>
                </a:cubicBezTo>
                <a:cubicBezTo>
                  <a:pt x="781670" y="24529"/>
                  <a:pt x="698269" y="22167"/>
                  <a:pt x="615142" y="16625"/>
                </a:cubicBezTo>
                <a:cubicBezTo>
                  <a:pt x="587433" y="11083"/>
                  <a:pt x="560272" y="0"/>
                  <a:pt x="532014" y="0"/>
                </a:cubicBezTo>
                <a:cubicBezTo>
                  <a:pt x="462737" y="0"/>
                  <a:pt x="430562" y="9728"/>
                  <a:pt x="382385" y="49876"/>
                </a:cubicBezTo>
                <a:cubicBezTo>
                  <a:pt x="327232" y="95837"/>
                  <a:pt x="344550" y="102044"/>
                  <a:pt x="282633" y="133003"/>
                </a:cubicBezTo>
                <a:cubicBezTo>
                  <a:pt x="266958" y="140840"/>
                  <a:pt x="245148" y="162021"/>
                  <a:pt x="232756" y="149629"/>
                </a:cubicBezTo>
                <a:lnTo>
                  <a:pt x="282633" y="99752"/>
                </a:lnTo>
                <a:close/>
              </a:path>
            </a:pathLst>
          </a:custGeom>
          <a:noFill/>
          <a:ln w="22225">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0" name="Down Arrow 19">
            <a:extLst>
              <a:ext uri="{FF2B5EF4-FFF2-40B4-BE49-F238E27FC236}">
                <a16:creationId xmlns:a16="http://schemas.microsoft.com/office/drawing/2014/main" id="{159F0AB8-1516-4247-A60D-DCE65003006A}"/>
              </a:ext>
            </a:extLst>
          </p:cNvPr>
          <p:cNvSpPr/>
          <p:nvPr/>
        </p:nvSpPr>
        <p:spPr>
          <a:xfrm rot="19917676">
            <a:off x="949731" y="3307637"/>
            <a:ext cx="60959" cy="392571"/>
          </a:xfrm>
          <a:prstGeom prst="downArrow">
            <a:avLst/>
          </a:prstGeom>
          <a:solidFill>
            <a:srgbClr val="66903C"/>
          </a:solid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1" name="TextBox 20">
            <a:extLst>
              <a:ext uri="{FF2B5EF4-FFF2-40B4-BE49-F238E27FC236}">
                <a16:creationId xmlns:a16="http://schemas.microsoft.com/office/drawing/2014/main" id="{984FC007-9DFD-8747-A1C7-5B436CFB2887}"/>
              </a:ext>
            </a:extLst>
          </p:cNvPr>
          <p:cNvSpPr txBox="1"/>
          <p:nvPr/>
        </p:nvSpPr>
        <p:spPr>
          <a:xfrm>
            <a:off x="465515" y="27788"/>
            <a:ext cx="1774845" cy="369332"/>
          </a:xfrm>
          <a:prstGeom prst="rect">
            <a:avLst/>
          </a:prstGeom>
          <a:noFill/>
        </p:spPr>
        <p:txBody>
          <a:bodyPr wrap="none" rtlCol="0">
            <a:spAutoFit/>
          </a:bodyPr>
          <a:lstStyle/>
          <a:p>
            <a:r>
              <a:rPr lang="en-US" dirty="0"/>
              <a:t>Root aggregate</a:t>
            </a:r>
          </a:p>
        </p:txBody>
      </p:sp>
      <p:sp>
        <p:nvSpPr>
          <p:cNvPr id="44" name="Down Arrow 43">
            <a:extLst>
              <a:ext uri="{FF2B5EF4-FFF2-40B4-BE49-F238E27FC236}">
                <a16:creationId xmlns:a16="http://schemas.microsoft.com/office/drawing/2014/main" id="{EE865EEE-7094-B945-AF86-610B91084809}"/>
              </a:ext>
            </a:extLst>
          </p:cNvPr>
          <p:cNvSpPr/>
          <p:nvPr/>
        </p:nvSpPr>
        <p:spPr>
          <a:xfrm rot="2531034" flipH="1">
            <a:off x="10367655" y="1444245"/>
            <a:ext cx="60959" cy="700428"/>
          </a:xfrm>
          <a:prstGeom prst="downArrow">
            <a:avLst/>
          </a:prstGeom>
          <a:solidFill>
            <a:srgbClr val="66903C"/>
          </a:solid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5" name="TextBox 44">
            <a:extLst>
              <a:ext uri="{FF2B5EF4-FFF2-40B4-BE49-F238E27FC236}">
                <a16:creationId xmlns:a16="http://schemas.microsoft.com/office/drawing/2014/main" id="{8F0DD484-5770-0045-B26C-58E50A20E8AC}"/>
              </a:ext>
            </a:extLst>
          </p:cNvPr>
          <p:cNvSpPr txBox="1"/>
          <p:nvPr/>
        </p:nvSpPr>
        <p:spPr>
          <a:xfrm>
            <a:off x="10227375" y="1078259"/>
            <a:ext cx="1774845" cy="369332"/>
          </a:xfrm>
          <a:prstGeom prst="rect">
            <a:avLst/>
          </a:prstGeom>
          <a:noFill/>
        </p:spPr>
        <p:txBody>
          <a:bodyPr wrap="none" rtlCol="0">
            <a:spAutoFit/>
          </a:bodyPr>
          <a:lstStyle/>
          <a:p>
            <a:r>
              <a:rPr lang="en-US" dirty="0"/>
              <a:t>Root aggregate</a:t>
            </a:r>
          </a:p>
        </p:txBody>
      </p:sp>
      <p:sp>
        <p:nvSpPr>
          <p:cNvPr id="48" name="TextBox 47">
            <a:extLst>
              <a:ext uri="{FF2B5EF4-FFF2-40B4-BE49-F238E27FC236}">
                <a16:creationId xmlns:a16="http://schemas.microsoft.com/office/drawing/2014/main" id="{0CCBD90B-32C1-1E4C-9565-D052411A761F}"/>
              </a:ext>
            </a:extLst>
          </p:cNvPr>
          <p:cNvSpPr txBox="1"/>
          <p:nvPr/>
        </p:nvSpPr>
        <p:spPr>
          <a:xfrm>
            <a:off x="-24732" y="2923048"/>
            <a:ext cx="1774845" cy="369332"/>
          </a:xfrm>
          <a:prstGeom prst="rect">
            <a:avLst/>
          </a:prstGeom>
          <a:noFill/>
        </p:spPr>
        <p:txBody>
          <a:bodyPr wrap="none" rtlCol="0">
            <a:spAutoFit/>
          </a:bodyPr>
          <a:lstStyle/>
          <a:p>
            <a:r>
              <a:rPr lang="en-US" dirty="0"/>
              <a:t>Root aggregate</a:t>
            </a:r>
          </a:p>
        </p:txBody>
      </p:sp>
      <p:sp>
        <p:nvSpPr>
          <p:cNvPr id="49" name="Down Arrow 48">
            <a:extLst>
              <a:ext uri="{FF2B5EF4-FFF2-40B4-BE49-F238E27FC236}">
                <a16:creationId xmlns:a16="http://schemas.microsoft.com/office/drawing/2014/main" id="{C7034C44-1CFB-8D40-9B65-CE4299EEF6EB}"/>
              </a:ext>
            </a:extLst>
          </p:cNvPr>
          <p:cNvSpPr/>
          <p:nvPr/>
        </p:nvSpPr>
        <p:spPr>
          <a:xfrm rot="17009280">
            <a:off x="2535888" y="-65728"/>
            <a:ext cx="159723" cy="803703"/>
          </a:xfrm>
          <a:prstGeom prst="downArrow">
            <a:avLst/>
          </a:prstGeom>
          <a:solidFill>
            <a:srgbClr val="66903C"/>
          </a:solid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1506935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53</a:t>
            </a:fld>
            <a:endParaRPr lang="en-US"/>
          </a:p>
        </p:txBody>
      </p:sp>
      <p:sp>
        <p:nvSpPr>
          <p:cNvPr id="10" name="Rectangle 9">
            <a:extLst>
              <a:ext uri="{FF2B5EF4-FFF2-40B4-BE49-F238E27FC236}">
                <a16:creationId xmlns:a16="http://schemas.microsoft.com/office/drawing/2014/main" id="{C6FB49FE-0AC0-9240-8F38-7DD725E4E8AE}"/>
              </a:ext>
            </a:extLst>
          </p:cNvPr>
          <p:cNvSpPr/>
          <p:nvPr/>
        </p:nvSpPr>
        <p:spPr>
          <a:xfrm>
            <a:off x="3048592" y="1847114"/>
            <a:ext cx="2368160" cy="1027685"/>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Shipping Order</a:t>
            </a:r>
          </a:p>
          <a:p>
            <a:pPr algn="ctr"/>
            <a:endParaRPr lang="en-US" sz="1351" b="1" dirty="0">
              <a:solidFill>
                <a:schemeClr val="bg1"/>
              </a:solidFill>
            </a:endParaRPr>
          </a:p>
          <a:p>
            <a:r>
              <a:rPr lang="en-US" sz="1400" dirty="0">
                <a:solidFill>
                  <a:schemeClr val="bg1"/>
                </a:solidFill>
              </a:rPr>
              <a:t>orderID</a:t>
            </a:r>
          </a:p>
        </p:txBody>
      </p:sp>
      <p:sp>
        <p:nvSpPr>
          <p:cNvPr id="14" name="TextBox 13">
            <a:extLst>
              <a:ext uri="{FF2B5EF4-FFF2-40B4-BE49-F238E27FC236}">
                <a16:creationId xmlns:a16="http://schemas.microsoft.com/office/drawing/2014/main" id="{A4AC585C-125E-E344-8031-CC4034F813CE}"/>
              </a:ext>
            </a:extLst>
          </p:cNvPr>
          <p:cNvSpPr txBox="1"/>
          <p:nvPr/>
        </p:nvSpPr>
        <p:spPr>
          <a:xfrm>
            <a:off x="4780888" y="3111310"/>
            <a:ext cx="304892" cy="461665"/>
          </a:xfrm>
          <a:prstGeom prst="rect">
            <a:avLst/>
          </a:prstGeom>
          <a:noFill/>
        </p:spPr>
        <p:txBody>
          <a:bodyPr wrap="none" rtlCol="0">
            <a:spAutoFit/>
          </a:bodyPr>
          <a:lstStyle/>
          <a:p>
            <a:r>
              <a:rPr lang="en-US" sz="2400" dirty="0"/>
              <a:t>*</a:t>
            </a:r>
          </a:p>
        </p:txBody>
      </p:sp>
      <p:sp>
        <p:nvSpPr>
          <p:cNvPr id="55" name="Rectangle 54">
            <a:extLst>
              <a:ext uri="{FF2B5EF4-FFF2-40B4-BE49-F238E27FC236}">
                <a16:creationId xmlns:a16="http://schemas.microsoft.com/office/drawing/2014/main" id="{1F7D43FB-6D89-B749-8265-166B2111599C}"/>
              </a:ext>
            </a:extLst>
          </p:cNvPr>
          <p:cNvSpPr/>
          <p:nvPr/>
        </p:nvSpPr>
        <p:spPr>
          <a:xfrm>
            <a:off x="4454992" y="3424513"/>
            <a:ext cx="2368160" cy="1455904"/>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Specifications</a:t>
            </a:r>
          </a:p>
          <a:p>
            <a:pPr algn="ctr"/>
            <a:endParaRPr lang="en-US" sz="1067" dirty="0">
              <a:solidFill>
                <a:schemeClr val="bg1"/>
              </a:solidFill>
            </a:endParaRPr>
          </a:p>
          <a:p>
            <a:r>
              <a:rPr lang="en-US" sz="1067" dirty="0">
                <a:solidFill>
                  <a:schemeClr val="bg1"/>
                </a:solidFill>
              </a:rPr>
              <a:t>Good Type</a:t>
            </a:r>
          </a:p>
          <a:p>
            <a:r>
              <a:rPr lang="en-US" sz="1067" dirty="0">
                <a:solidFill>
                  <a:schemeClr val="bg1"/>
                </a:solidFill>
              </a:rPr>
              <a:t>Expected Temperature</a:t>
            </a:r>
          </a:p>
          <a:p>
            <a:r>
              <a:rPr lang="en-US" sz="1067" dirty="0">
                <a:solidFill>
                  <a:schemeClr val="bg1"/>
                </a:solidFill>
              </a:rPr>
              <a:t>Tracking Number</a:t>
            </a:r>
          </a:p>
          <a:p>
            <a:r>
              <a:rPr lang="en-US" sz="1067" dirty="0">
                <a:solidFill>
                  <a:schemeClr val="bg1"/>
                </a:solidFill>
              </a:rPr>
              <a:t>Origin Address</a:t>
            </a:r>
          </a:p>
          <a:p>
            <a:r>
              <a:rPr lang="en-US" sz="1067" dirty="0">
                <a:solidFill>
                  <a:schemeClr val="bg1"/>
                </a:solidFill>
              </a:rPr>
              <a:t>Destination Address</a:t>
            </a:r>
          </a:p>
          <a:p>
            <a:r>
              <a:rPr lang="en-US" sz="1067" dirty="0">
                <a:solidFill>
                  <a:schemeClr val="bg1"/>
                </a:solidFill>
              </a:rPr>
              <a:t>Expected PickUp Date</a:t>
            </a:r>
          </a:p>
        </p:txBody>
      </p:sp>
      <p:cxnSp>
        <p:nvCxnSpPr>
          <p:cNvPr id="57" name="Elbow Connector 56">
            <a:extLst>
              <a:ext uri="{FF2B5EF4-FFF2-40B4-BE49-F238E27FC236}">
                <a16:creationId xmlns:a16="http://schemas.microsoft.com/office/drawing/2014/main" id="{891F0DE8-B499-AC48-A3A3-BF995B65538A}"/>
              </a:ext>
            </a:extLst>
          </p:cNvPr>
          <p:cNvCxnSpPr>
            <a:cxnSpLocks/>
            <a:stCxn id="55" idx="0"/>
            <a:endCxn id="10" idx="2"/>
          </p:cNvCxnSpPr>
          <p:nvPr/>
        </p:nvCxnSpPr>
        <p:spPr>
          <a:xfrm rot="16200000" flipV="1">
            <a:off x="4661015" y="2446456"/>
            <a:ext cx="549715" cy="1406400"/>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F3C8FE8-3752-D04D-9C31-C1C724552D18}"/>
              </a:ext>
            </a:extLst>
          </p:cNvPr>
          <p:cNvSpPr/>
          <p:nvPr/>
        </p:nvSpPr>
        <p:spPr>
          <a:xfrm>
            <a:off x="6932118" y="1934334"/>
            <a:ext cx="1512657" cy="56131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History</a:t>
            </a:r>
          </a:p>
        </p:txBody>
      </p:sp>
      <p:cxnSp>
        <p:nvCxnSpPr>
          <p:cNvPr id="33" name="Elbow Connector 32">
            <a:extLst>
              <a:ext uri="{FF2B5EF4-FFF2-40B4-BE49-F238E27FC236}">
                <a16:creationId xmlns:a16="http://schemas.microsoft.com/office/drawing/2014/main" id="{9543B881-3FF2-EA49-9FFC-D8D1B21B612E}"/>
              </a:ext>
            </a:extLst>
          </p:cNvPr>
          <p:cNvCxnSpPr>
            <a:cxnSpLocks/>
            <a:stCxn id="31" idx="1"/>
            <a:endCxn id="10" idx="3"/>
          </p:cNvCxnSpPr>
          <p:nvPr/>
        </p:nvCxnSpPr>
        <p:spPr>
          <a:xfrm rot="10800000" flipV="1">
            <a:off x="5416752" y="2214991"/>
            <a:ext cx="1515365" cy="14596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6BB8CCE-CE26-8645-B962-7C6A96627459}"/>
              </a:ext>
            </a:extLst>
          </p:cNvPr>
          <p:cNvSpPr txBox="1"/>
          <p:nvPr/>
        </p:nvSpPr>
        <p:spPr>
          <a:xfrm>
            <a:off x="6409339" y="1923158"/>
            <a:ext cx="304892" cy="461665"/>
          </a:xfrm>
          <a:prstGeom prst="rect">
            <a:avLst/>
          </a:prstGeom>
          <a:noFill/>
        </p:spPr>
        <p:txBody>
          <a:bodyPr wrap="none" rtlCol="0">
            <a:spAutoFit/>
          </a:bodyPr>
          <a:lstStyle/>
          <a:p>
            <a:r>
              <a:rPr lang="en-US" sz="2400" dirty="0"/>
              <a:t>*</a:t>
            </a:r>
          </a:p>
        </p:txBody>
      </p:sp>
      <p:sp>
        <p:nvSpPr>
          <p:cNvPr id="9" name="Freeform 8">
            <a:extLst>
              <a:ext uri="{FF2B5EF4-FFF2-40B4-BE49-F238E27FC236}">
                <a16:creationId xmlns:a16="http://schemas.microsoft.com/office/drawing/2014/main" id="{6BF1B251-AAC6-314C-A7A9-B473F109CF89}"/>
              </a:ext>
            </a:extLst>
          </p:cNvPr>
          <p:cNvSpPr/>
          <p:nvPr/>
        </p:nvSpPr>
        <p:spPr>
          <a:xfrm>
            <a:off x="2108888" y="1603907"/>
            <a:ext cx="6606745" cy="3443416"/>
          </a:xfrm>
          <a:custGeom>
            <a:avLst/>
            <a:gdLst>
              <a:gd name="connsiteX0" fmla="*/ 234778 w 4955059"/>
              <a:gd name="connsiteY0" fmla="*/ 24714 h 2582562"/>
              <a:gd name="connsiteX1" fmla="*/ 234778 w 4955059"/>
              <a:gd name="connsiteY1" fmla="*/ 24714 h 2582562"/>
              <a:gd name="connsiteX2" fmla="*/ 185351 w 4955059"/>
              <a:gd name="connsiteY2" fmla="*/ 123568 h 2582562"/>
              <a:gd name="connsiteX3" fmla="*/ 135924 w 4955059"/>
              <a:gd name="connsiteY3" fmla="*/ 271849 h 2582562"/>
              <a:gd name="connsiteX4" fmla="*/ 86497 w 4955059"/>
              <a:gd name="connsiteY4" fmla="*/ 370703 h 2582562"/>
              <a:gd name="connsiteX5" fmla="*/ 61784 w 4955059"/>
              <a:gd name="connsiteY5" fmla="*/ 407773 h 2582562"/>
              <a:gd name="connsiteX6" fmla="*/ 37070 w 4955059"/>
              <a:gd name="connsiteY6" fmla="*/ 481914 h 2582562"/>
              <a:gd name="connsiteX7" fmla="*/ 0 w 4955059"/>
              <a:gd name="connsiteY7" fmla="*/ 556054 h 2582562"/>
              <a:gd name="connsiteX8" fmla="*/ 12357 w 4955059"/>
              <a:gd name="connsiteY8" fmla="*/ 691979 h 2582562"/>
              <a:gd name="connsiteX9" fmla="*/ 86497 w 4955059"/>
              <a:gd name="connsiteY9" fmla="*/ 815546 h 2582562"/>
              <a:gd name="connsiteX10" fmla="*/ 135924 w 4955059"/>
              <a:gd name="connsiteY10" fmla="*/ 902044 h 2582562"/>
              <a:gd name="connsiteX11" fmla="*/ 148281 w 4955059"/>
              <a:gd name="connsiteY11" fmla="*/ 939114 h 2582562"/>
              <a:gd name="connsiteX12" fmla="*/ 185351 w 4955059"/>
              <a:gd name="connsiteY12" fmla="*/ 988541 h 2582562"/>
              <a:gd name="connsiteX13" fmla="*/ 210065 w 4955059"/>
              <a:gd name="connsiteY13" fmla="*/ 1062681 h 2582562"/>
              <a:gd name="connsiteX14" fmla="*/ 222421 w 4955059"/>
              <a:gd name="connsiteY14" fmla="*/ 1099752 h 2582562"/>
              <a:gd name="connsiteX15" fmla="*/ 234778 w 4955059"/>
              <a:gd name="connsiteY15" fmla="*/ 1149179 h 2582562"/>
              <a:gd name="connsiteX16" fmla="*/ 259492 w 4955059"/>
              <a:gd name="connsiteY16" fmla="*/ 1260389 h 2582562"/>
              <a:gd name="connsiteX17" fmla="*/ 271849 w 4955059"/>
              <a:gd name="connsiteY17" fmla="*/ 1297460 h 2582562"/>
              <a:gd name="connsiteX18" fmla="*/ 296562 w 4955059"/>
              <a:gd name="connsiteY18" fmla="*/ 1396314 h 2582562"/>
              <a:gd name="connsiteX19" fmla="*/ 321276 w 4955059"/>
              <a:gd name="connsiteY19" fmla="*/ 1433384 h 2582562"/>
              <a:gd name="connsiteX20" fmla="*/ 333632 w 4955059"/>
              <a:gd name="connsiteY20" fmla="*/ 1470454 h 2582562"/>
              <a:gd name="connsiteX21" fmla="*/ 395416 w 4955059"/>
              <a:gd name="connsiteY21" fmla="*/ 1544595 h 2582562"/>
              <a:gd name="connsiteX22" fmla="*/ 432486 w 4955059"/>
              <a:gd name="connsiteY22" fmla="*/ 1569308 h 2582562"/>
              <a:gd name="connsiteX23" fmla="*/ 506627 w 4955059"/>
              <a:gd name="connsiteY23" fmla="*/ 1643449 h 2582562"/>
              <a:gd name="connsiteX24" fmla="*/ 543697 w 4955059"/>
              <a:gd name="connsiteY24" fmla="*/ 1692876 h 2582562"/>
              <a:gd name="connsiteX25" fmla="*/ 580767 w 4955059"/>
              <a:gd name="connsiteY25" fmla="*/ 1717589 h 2582562"/>
              <a:gd name="connsiteX26" fmla="*/ 642551 w 4955059"/>
              <a:gd name="connsiteY26" fmla="*/ 1791730 h 2582562"/>
              <a:gd name="connsiteX27" fmla="*/ 766119 w 4955059"/>
              <a:gd name="connsiteY27" fmla="*/ 1927654 h 2582562"/>
              <a:gd name="connsiteX28" fmla="*/ 864973 w 4955059"/>
              <a:gd name="connsiteY28" fmla="*/ 1977081 h 2582562"/>
              <a:gd name="connsiteX29" fmla="*/ 951470 w 4955059"/>
              <a:gd name="connsiteY29" fmla="*/ 2038865 h 2582562"/>
              <a:gd name="connsiteX30" fmla="*/ 988540 w 4955059"/>
              <a:gd name="connsiteY30" fmla="*/ 2063579 h 2582562"/>
              <a:gd name="connsiteX31" fmla="*/ 1025611 w 4955059"/>
              <a:gd name="connsiteY31" fmla="*/ 2100649 h 2582562"/>
              <a:gd name="connsiteX32" fmla="*/ 1062681 w 4955059"/>
              <a:gd name="connsiteY32" fmla="*/ 2125362 h 2582562"/>
              <a:gd name="connsiteX33" fmla="*/ 1136821 w 4955059"/>
              <a:gd name="connsiteY33" fmla="*/ 2199503 h 2582562"/>
              <a:gd name="connsiteX34" fmla="*/ 1186249 w 4955059"/>
              <a:gd name="connsiteY34" fmla="*/ 2273644 h 2582562"/>
              <a:gd name="connsiteX35" fmla="*/ 1210962 w 4955059"/>
              <a:gd name="connsiteY35" fmla="*/ 2310714 h 2582562"/>
              <a:gd name="connsiteX36" fmla="*/ 1248032 w 4955059"/>
              <a:gd name="connsiteY36" fmla="*/ 2335427 h 2582562"/>
              <a:gd name="connsiteX37" fmla="*/ 1272746 w 4955059"/>
              <a:gd name="connsiteY37" fmla="*/ 2372498 h 2582562"/>
              <a:gd name="connsiteX38" fmla="*/ 1309816 w 4955059"/>
              <a:gd name="connsiteY38" fmla="*/ 2384854 h 2582562"/>
              <a:gd name="connsiteX39" fmla="*/ 1556951 w 4955059"/>
              <a:gd name="connsiteY39" fmla="*/ 2421925 h 2582562"/>
              <a:gd name="connsiteX40" fmla="*/ 1643449 w 4955059"/>
              <a:gd name="connsiteY40" fmla="*/ 2446638 h 2582562"/>
              <a:gd name="connsiteX41" fmla="*/ 1717589 w 4955059"/>
              <a:gd name="connsiteY41" fmla="*/ 2471352 h 2582562"/>
              <a:gd name="connsiteX42" fmla="*/ 1754659 w 4955059"/>
              <a:gd name="connsiteY42" fmla="*/ 2483708 h 2582562"/>
              <a:gd name="connsiteX43" fmla="*/ 1791730 w 4955059"/>
              <a:gd name="connsiteY43" fmla="*/ 2520779 h 2582562"/>
              <a:gd name="connsiteX44" fmla="*/ 1828800 w 4955059"/>
              <a:gd name="connsiteY44" fmla="*/ 2533135 h 2582562"/>
              <a:gd name="connsiteX45" fmla="*/ 2038865 w 4955059"/>
              <a:gd name="connsiteY45" fmla="*/ 2545492 h 2582562"/>
              <a:gd name="connsiteX46" fmla="*/ 2075935 w 4955059"/>
              <a:gd name="connsiteY46" fmla="*/ 2557849 h 2582562"/>
              <a:gd name="connsiteX47" fmla="*/ 2162432 w 4955059"/>
              <a:gd name="connsiteY47" fmla="*/ 2570206 h 2582562"/>
              <a:gd name="connsiteX48" fmla="*/ 2224216 w 4955059"/>
              <a:gd name="connsiteY48" fmla="*/ 2582562 h 2582562"/>
              <a:gd name="connsiteX49" fmla="*/ 3101546 w 4955059"/>
              <a:gd name="connsiteY49" fmla="*/ 2570206 h 2582562"/>
              <a:gd name="connsiteX50" fmla="*/ 3150973 w 4955059"/>
              <a:gd name="connsiteY50" fmla="*/ 2557849 h 2582562"/>
              <a:gd name="connsiteX51" fmla="*/ 3274540 w 4955059"/>
              <a:gd name="connsiteY51" fmla="*/ 2533135 h 2582562"/>
              <a:gd name="connsiteX52" fmla="*/ 3361038 w 4955059"/>
              <a:gd name="connsiteY52" fmla="*/ 2508422 h 2582562"/>
              <a:gd name="connsiteX53" fmla="*/ 3534032 w 4955059"/>
              <a:gd name="connsiteY53" fmla="*/ 2483708 h 2582562"/>
              <a:gd name="connsiteX54" fmla="*/ 3657600 w 4955059"/>
              <a:gd name="connsiteY54" fmla="*/ 2446638 h 2582562"/>
              <a:gd name="connsiteX55" fmla="*/ 3694670 w 4955059"/>
              <a:gd name="connsiteY55" fmla="*/ 2434281 h 2582562"/>
              <a:gd name="connsiteX56" fmla="*/ 3744097 w 4955059"/>
              <a:gd name="connsiteY56" fmla="*/ 2409568 h 2582562"/>
              <a:gd name="connsiteX57" fmla="*/ 3855308 w 4955059"/>
              <a:gd name="connsiteY57" fmla="*/ 2360141 h 2582562"/>
              <a:gd name="connsiteX58" fmla="*/ 3929449 w 4955059"/>
              <a:gd name="connsiteY58" fmla="*/ 2286000 h 2582562"/>
              <a:gd name="connsiteX59" fmla="*/ 3966519 w 4955059"/>
              <a:gd name="connsiteY59" fmla="*/ 2113006 h 2582562"/>
              <a:gd name="connsiteX60" fmla="*/ 4003589 w 4955059"/>
              <a:gd name="connsiteY60" fmla="*/ 2038865 h 2582562"/>
              <a:gd name="connsiteX61" fmla="*/ 4040659 w 4955059"/>
              <a:gd name="connsiteY61" fmla="*/ 1927654 h 2582562"/>
              <a:gd name="connsiteX62" fmla="*/ 4065373 w 4955059"/>
              <a:gd name="connsiteY62" fmla="*/ 1853514 h 2582562"/>
              <a:gd name="connsiteX63" fmla="*/ 4077730 w 4955059"/>
              <a:gd name="connsiteY63" fmla="*/ 1816444 h 2582562"/>
              <a:gd name="connsiteX64" fmla="*/ 4090086 w 4955059"/>
              <a:gd name="connsiteY64" fmla="*/ 1779373 h 2582562"/>
              <a:gd name="connsiteX65" fmla="*/ 4114800 w 4955059"/>
              <a:gd name="connsiteY65" fmla="*/ 1742303 h 2582562"/>
              <a:gd name="connsiteX66" fmla="*/ 4213654 w 4955059"/>
              <a:gd name="connsiteY66" fmla="*/ 1643449 h 2582562"/>
              <a:gd name="connsiteX67" fmla="*/ 4287794 w 4955059"/>
              <a:gd name="connsiteY67" fmla="*/ 1556952 h 2582562"/>
              <a:gd name="connsiteX68" fmla="*/ 4411362 w 4955059"/>
              <a:gd name="connsiteY68" fmla="*/ 1445741 h 2582562"/>
              <a:gd name="connsiteX69" fmla="*/ 4436076 w 4955059"/>
              <a:gd name="connsiteY69" fmla="*/ 1408671 h 2582562"/>
              <a:gd name="connsiteX70" fmla="*/ 4473146 w 4955059"/>
              <a:gd name="connsiteY70" fmla="*/ 1383957 h 2582562"/>
              <a:gd name="connsiteX71" fmla="*/ 4534930 w 4955059"/>
              <a:gd name="connsiteY71" fmla="*/ 1334530 h 2582562"/>
              <a:gd name="connsiteX72" fmla="*/ 4633784 w 4955059"/>
              <a:gd name="connsiteY72" fmla="*/ 1186249 h 2582562"/>
              <a:gd name="connsiteX73" fmla="*/ 4707924 w 4955059"/>
              <a:gd name="connsiteY73" fmla="*/ 1062681 h 2582562"/>
              <a:gd name="connsiteX74" fmla="*/ 4757351 w 4955059"/>
              <a:gd name="connsiteY74" fmla="*/ 988541 h 2582562"/>
              <a:gd name="connsiteX75" fmla="*/ 4769708 w 4955059"/>
              <a:gd name="connsiteY75" fmla="*/ 951471 h 2582562"/>
              <a:gd name="connsiteX76" fmla="*/ 4856205 w 4955059"/>
              <a:gd name="connsiteY76" fmla="*/ 840260 h 2582562"/>
              <a:gd name="connsiteX77" fmla="*/ 4917989 w 4955059"/>
              <a:gd name="connsiteY77" fmla="*/ 729049 h 2582562"/>
              <a:gd name="connsiteX78" fmla="*/ 4942703 w 4955059"/>
              <a:gd name="connsiteY78" fmla="*/ 556054 h 2582562"/>
              <a:gd name="connsiteX79" fmla="*/ 4955059 w 4955059"/>
              <a:gd name="connsiteY79" fmla="*/ 506627 h 2582562"/>
              <a:gd name="connsiteX80" fmla="*/ 4942703 w 4955059"/>
              <a:gd name="connsiteY80" fmla="*/ 333633 h 2582562"/>
              <a:gd name="connsiteX81" fmla="*/ 4905632 w 4955059"/>
              <a:gd name="connsiteY81" fmla="*/ 296562 h 2582562"/>
              <a:gd name="connsiteX82" fmla="*/ 4806778 w 4955059"/>
              <a:gd name="connsiteY82" fmla="*/ 185352 h 2582562"/>
              <a:gd name="connsiteX83" fmla="*/ 4769708 w 4955059"/>
              <a:gd name="connsiteY83" fmla="*/ 148281 h 2582562"/>
              <a:gd name="connsiteX84" fmla="*/ 4670854 w 4955059"/>
              <a:gd name="connsiteY84" fmla="*/ 123568 h 2582562"/>
              <a:gd name="connsiteX85" fmla="*/ 4448432 w 4955059"/>
              <a:gd name="connsiteY85" fmla="*/ 98854 h 2582562"/>
              <a:gd name="connsiteX86" fmla="*/ 4238367 w 4955059"/>
              <a:gd name="connsiteY86" fmla="*/ 98854 h 2582562"/>
              <a:gd name="connsiteX87" fmla="*/ 4188940 w 4955059"/>
              <a:gd name="connsiteY87" fmla="*/ 111211 h 2582562"/>
              <a:gd name="connsiteX88" fmla="*/ 3534032 w 4955059"/>
              <a:gd name="connsiteY88" fmla="*/ 123568 h 2582562"/>
              <a:gd name="connsiteX89" fmla="*/ 3200400 w 4955059"/>
              <a:gd name="connsiteY89" fmla="*/ 123568 h 2582562"/>
              <a:gd name="connsiteX90" fmla="*/ 3150973 w 4955059"/>
              <a:gd name="connsiteY90" fmla="*/ 98854 h 2582562"/>
              <a:gd name="connsiteX91" fmla="*/ 2669059 w 4955059"/>
              <a:gd name="connsiteY91" fmla="*/ 111211 h 2582562"/>
              <a:gd name="connsiteX92" fmla="*/ 2496065 w 4955059"/>
              <a:gd name="connsiteY92" fmla="*/ 98854 h 2582562"/>
              <a:gd name="connsiteX93" fmla="*/ 2248930 w 4955059"/>
              <a:gd name="connsiteY93" fmla="*/ 86498 h 2582562"/>
              <a:gd name="connsiteX94" fmla="*/ 2187146 w 4955059"/>
              <a:gd name="connsiteY94" fmla="*/ 61784 h 2582562"/>
              <a:gd name="connsiteX95" fmla="*/ 2125362 w 4955059"/>
              <a:gd name="connsiteY95" fmla="*/ 49427 h 2582562"/>
              <a:gd name="connsiteX96" fmla="*/ 2075935 w 4955059"/>
              <a:gd name="connsiteY96" fmla="*/ 24714 h 2582562"/>
              <a:gd name="connsiteX97" fmla="*/ 2001794 w 4955059"/>
              <a:gd name="connsiteY97" fmla="*/ 0 h 2582562"/>
              <a:gd name="connsiteX98" fmla="*/ 1927654 w 4955059"/>
              <a:gd name="connsiteY98" fmla="*/ 12357 h 2582562"/>
              <a:gd name="connsiteX99" fmla="*/ 1890584 w 4955059"/>
              <a:gd name="connsiteY99" fmla="*/ 24714 h 2582562"/>
              <a:gd name="connsiteX100" fmla="*/ 1668162 w 4955059"/>
              <a:gd name="connsiteY100" fmla="*/ 37071 h 2582562"/>
              <a:gd name="connsiteX101" fmla="*/ 1556951 w 4955059"/>
              <a:gd name="connsiteY101" fmla="*/ 49427 h 2582562"/>
              <a:gd name="connsiteX102" fmla="*/ 1248032 w 4955059"/>
              <a:gd name="connsiteY102" fmla="*/ 37071 h 2582562"/>
              <a:gd name="connsiteX103" fmla="*/ 1149178 w 4955059"/>
              <a:gd name="connsiteY103" fmla="*/ 24714 h 2582562"/>
              <a:gd name="connsiteX104" fmla="*/ 939113 w 4955059"/>
              <a:gd name="connsiteY104" fmla="*/ 12357 h 2582562"/>
              <a:gd name="connsiteX105" fmla="*/ 679621 w 4955059"/>
              <a:gd name="connsiteY105" fmla="*/ 24714 h 2582562"/>
              <a:gd name="connsiteX106" fmla="*/ 568411 w 4955059"/>
              <a:gd name="connsiteY106" fmla="*/ 37071 h 2582562"/>
              <a:gd name="connsiteX107" fmla="*/ 469557 w 4955059"/>
              <a:gd name="connsiteY107" fmla="*/ 49427 h 2582562"/>
              <a:gd name="connsiteX108" fmla="*/ 234778 w 4955059"/>
              <a:gd name="connsiteY108" fmla="*/ 24714 h 258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955059" h="2582562">
                <a:moveTo>
                  <a:pt x="234778" y="24714"/>
                </a:moveTo>
                <a:lnTo>
                  <a:pt x="234778" y="24714"/>
                </a:lnTo>
                <a:cubicBezTo>
                  <a:pt x="218302" y="57665"/>
                  <a:pt x="199863" y="89706"/>
                  <a:pt x="185351" y="123568"/>
                </a:cubicBezTo>
                <a:cubicBezTo>
                  <a:pt x="185349" y="123573"/>
                  <a:pt x="135927" y="271845"/>
                  <a:pt x="135924" y="271849"/>
                </a:cubicBezTo>
                <a:cubicBezTo>
                  <a:pt x="78669" y="357733"/>
                  <a:pt x="146955" y="249787"/>
                  <a:pt x="86497" y="370703"/>
                </a:cubicBezTo>
                <a:cubicBezTo>
                  <a:pt x="79856" y="383986"/>
                  <a:pt x="67815" y="394202"/>
                  <a:pt x="61784" y="407773"/>
                </a:cubicBezTo>
                <a:cubicBezTo>
                  <a:pt x="51204" y="431578"/>
                  <a:pt x="51520" y="460239"/>
                  <a:pt x="37070" y="481914"/>
                </a:cubicBezTo>
                <a:cubicBezTo>
                  <a:pt x="5132" y="529822"/>
                  <a:pt x="17053" y="504895"/>
                  <a:pt x="0" y="556054"/>
                </a:cubicBezTo>
                <a:cubicBezTo>
                  <a:pt x="4119" y="601362"/>
                  <a:pt x="3435" y="647367"/>
                  <a:pt x="12357" y="691979"/>
                </a:cubicBezTo>
                <a:cubicBezTo>
                  <a:pt x="17785" y="719121"/>
                  <a:pt x="79366" y="804849"/>
                  <a:pt x="86497" y="815546"/>
                </a:cubicBezTo>
                <a:cubicBezTo>
                  <a:pt x="111321" y="852781"/>
                  <a:pt x="117108" y="858139"/>
                  <a:pt x="135924" y="902044"/>
                </a:cubicBezTo>
                <a:cubicBezTo>
                  <a:pt x="141055" y="914016"/>
                  <a:pt x="141819" y="927805"/>
                  <a:pt x="148281" y="939114"/>
                </a:cubicBezTo>
                <a:cubicBezTo>
                  <a:pt x="158499" y="956995"/>
                  <a:pt x="172994" y="972065"/>
                  <a:pt x="185351" y="988541"/>
                </a:cubicBezTo>
                <a:lnTo>
                  <a:pt x="210065" y="1062681"/>
                </a:lnTo>
                <a:cubicBezTo>
                  <a:pt x="214184" y="1075038"/>
                  <a:pt x="219262" y="1087116"/>
                  <a:pt x="222421" y="1099752"/>
                </a:cubicBezTo>
                <a:cubicBezTo>
                  <a:pt x="226540" y="1116228"/>
                  <a:pt x="231094" y="1132601"/>
                  <a:pt x="234778" y="1149179"/>
                </a:cubicBezTo>
                <a:cubicBezTo>
                  <a:pt x="247519" y="1206512"/>
                  <a:pt x="244424" y="1207651"/>
                  <a:pt x="259492" y="1260389"/>
                </a:cubicBezTo>
                <a:cubicBezTo>
                  <a:pt x="263070" y="1272913"/>
                  <a:pt x="268690" y="1284823"/>
                  <a:pt x="271849" y="1297460"/>
                </a:cubicBezTo>
                <a:cubicBezTo>
                  <a:pt x="278900" y="1325664"/>
                  <a:pt x="282438" y="1368066"/>
                  <a:pt x="296562" y="1396314"/>
                </a:cubicBezTo>
                <a:cubicBezTo>
                  <a:pt x="303204" y="1409597"/>
                  <a:pt x="313038" y="1421027"/>
                  <a:pt x="321276" y="1433384"/>
                </a:cubicBezTo>
                <a:cubicBezTo>
                  <a:pt x="325395" y="1445741"/>
                  <a:pt x="327807" y="1458804"/>
                  <a:pt x="333632" y="1470454"/>
                </a:cubicBezTo>
                <a:cubicBezTo>
                  <a:pt x="347517" y="1498225"/>
                  <a:pt x="371992" y="1525075"/>
                  <a:pt x="395416" y="1544595"/>
                </a:cubicBezTo>
                <a:cubicBezTo>
                  <a:pt x="406825" y="1554102"/>
                  <a:pt x="421386" y="1559442"/>
                  <a:pt x="432486" y="1569308"/>
                </a:cubicBezTo>
                <a:cubicBezTo>
                  <a:pt x="458608" y="1592528"/>
                  <a:pt x="485657" y="1615489"/>
                  <a:pt x="506627" y="1643449"/>
                </a:cubicBezTo>
                <a:cubicBezTo>
                  <a:pt x="518984" y="1659925"/>
                  <a:pt x="529134" y="1678313"/>
                  <a:pt x="543697" y="1692876"/>
                </a:cubicBezTo>
                <a:cubicBezTo>
                  <a:pt x="554198" y="1703377"/>
                  <a:pt x="568410" y="1709351"/>
                  <a:pt x="580767" y="1717589"/>
                </a:cubicBezTo>
                <a:cubicBezTo>
                  <a:pt x="642124" y="1809625"/>
                  <a:pt x="563269" y="1696592"/>
                  <a:pt x="642551" y="1791730"/>
                </a:cubicBezTo>
                <a:cubicBezTo>
                  <a:pt x="689890" y="1848536"/>
                  <a:pt x="666883" y="1878036"/>
                  <a:pt x="766119" y="1927654"/>
                </a:cubicBezTo>
                <a:cubicBezTo>
                  <a:pt x="799070" y="1944130"/>
                  <a:pt x="834320" y="1956645"/>
                  <a:pt x="864973" y="1977081"/>
                </a:cubicBezTo>
                <a:cubicBezTo>
                  <a:pt x="952336" y="2035324"/>
                  <a:pt x="844182" y="1962230"/>
                  <a:pt x="951470" y="2038865"/>
                </a:cubicBezTo>
                <a:cubicBezTo>
                  <a:pt x="963555" y="2047497"/>
                  <a:pt x="977131" y="2054072"/>
                  <a:pt x="988540" y="2063579"/>
                </a:cubicBezTo>
                <a:cubicBezTo>
                  <a:pt x="1001965" y="2074766"/>
                  <a:pt x="1012186" y="2089462"/>
                  <a:pt x="1025611" y="2100649"/>
                </a:cubicBezTo>
                <a:cubicBezTo>
                  <a:pt x="1037020" y="2110156"/>
                  <a:pt x="1051581" y="2115496"/>
                  <a:pt x="1062681" y="2125362"/>
                </a:cubicBezTo>
                <a:cubicBezTo>
                  <a:pt x="1088803" y="2148582"/>
                  <a:pt x="1117434" y="2170423"/>
                  <a:pt x="1136821" y="2199503"/>
                </a:cubicBezTo>
                <a:lnTo>
                  <a:pt x="1186249" y="2273644"/>
                </a:lnTo>
                <a:cubicBezTo>
                  <a:pt x="1194487" y="2286001"/>
                  <a:pt x="1198605" y="2302476"/>
                  <a:pt x="1210962" y="2310714"/>
                </a:cubicBezTo>
                <a:lnTo>
                  <a:pt x="1248032" y="2335427"/>
                </a:lnTo>
                <a:cubicBezTo>
                  <a:pt x="1256270" y="2347784"/>
                  <a:pt x="1261149" y="2363221"/>
                  <a:pt x="1272746" y="2372498"/>
                </a:cubicBezTo>
                <a:cubicBezTo>
                  <a:pt x="1282917" y="2380635"/>
                  <a:pt x="1297250" y="2381427"/>
                  <a:pt x="1309816" y="2384854"/>
                </a:cubicBezTo>
                <a:cubicBezTo>
                  <a:pt x="1439156" y="2420128"/>
                  <a:pt x="1400569" y="2408893"/>
                  <a:pt x="1556951" y="2421925"/>
                </a:cubicBezTo>
                <a:cubicBezTo>
                  <a:pt x="1681588" y="2463468"/>
                  <a:pt x="1488216" y="2400067"/>
                  <a:pt x="1643449" y="2446638"/>
                </a:cubicBezTo>
                <a:cubicBezTo>
                  <a:pt x="1668401" y="2454124"/>
                  <a:pt x="1692876" y="2463114"/>
                  <a:pt x="1717589" y="2471352"/>
                </a:cubicBezTo>
                <a:lnTo>
                  <a:pt x="1754659" y="2483708"/>
                </a:lnTo>
                <a:cubicBezTo>
                  <a:pt x="1767016" y="2496065"/>
                  <a:pt x="1777190" y="2511085"/>
                  <a:pt x="1791730" y="2520779"/>
                </a:cubicBezTo>
                <a:cubicBezTo>
                  <a:pt x="1802567" y="2528004"/>
                  <a:pt x="1815840" y="2531839"/>
                  <a:pt x="1828800" y="2533135"/>
                </a:cubicBezTo>
                <a:cubicBezTo>
                  <a:pt x="1898595" y="2540114"/>
                  <a:pt x="1968843" y="2541373"/>
                  <a:pt x="2038865" y="2545492"/>
                </a:cubicBezTo>
                <a:cubicBezTo>
                  <a:pt x="2051222" y="2549611"/>
                  <a:pt x="2063163" y="2555295"/>
                  <a:pt x="2075935" y="2557849"/>
                </a:cubicBezTo>
                <a:cubicBezTo>
                  <a:pt x="2104494" y="2563561"/>
                  <a:pt x="2133703" y="2565418"/>
                  <a:pt x="2162432" y="2570206"/>
                </a:cubicBezTo>
                <a:cubicBezTo>
                  <a:pt x="2183149" y="2573659"/>
                  <a:pt x="2203621" y="2578443"/>
                  <a:pt x="2224216" y="2582562"/>
                </a:cubicBezTo>
                <a:lnTo>
                  <a:pt x="3101546" y="2570206"/>
                </a:lnTo>
                <a:cubicBezTo>
                  <a:pt x="3118523" y="2569753"/>
                  <a:pt x="3134320" y="2561180"/>
                  <a:pt x="3150973" y="2557849"/>
                </a:cubicBezTo>
                <a:cubicBezTo>
                  <a:pt x="3231904" y="2541662"/>
                  <a:pt x="3207559" y="2552272"/>
                  <a:pt x="3274540" y="2533135"/>
                </a:cubicBezTo>
                <a:cubicBezTo>
                  <a:pt x="3315665" y="2521385"/>
                  <a:pt x="3314696" y="2516146"/>
                  <a:pt x="3361038" y="2508422"/>
                </a:cubicBezTo>
                <a:cubicBezTo>
                  <a:pt x="3418496" y="2498846"/>
                  <a:pt x="3477521" y="2497835"/>
                  <a:pt x="3534032" y="2483708"/>
                </a:cubicBezTo>
                <a:cubicBezTo>
                  <a:pt x="3608731" y="2465034"/>
                  <a:pt x="3567349" y="2476722"/>
                  <a:pt x="3657600" y="2446638"/>
                </a:cubicBezTo>
                <a:cubicBezTo>
                  <a:pt x="3669957" y="2442519"/>
                  <a:pt x="3683020" y="2440106"/>
                  <a:pt x="3694670" y="2434281"/>
                </a:cubicBezTo>
                <a:cubicBezTo>
                  <a:pt x="3711146" y="2426043"/>
                  <a:pt x="3726994" y="2416409"/>
                  <a:pt x="3744097" y="2409568"/>
                </a:cubicBezTo>
                <a:cubicBezTo>
                  <a:pt x="3797515" y="2388201"/>
                  <a:pt x="3816408" y="2394719"/>
                  <a:pt x="3855308" y="2360141"/>
                </a:cubicBezTo>
                <a:cubicBezTo>
                  <a:pt x="3881430" y="2336921"/>
                  <a:pt x="3929449" y="2286000"/>
                  <a:pt x="3929449" y="2286000"/>
                </a:cubicBezTo>
                <a:cubicBezTo>
                  <a:pt x="3976892" y="2143670"/>
                  <a:pt x="3935342" y="2284475"/>
                  <a:pt x="3966519" y="2113006"/>
                </a:cubicBezTo>
                <a:cubicBezTo>
                  <a:pt x="3976919" y="2055808"/>
                  <a:pt x="3979237" y="2093657"/>
                  <a:pt x="4003589" y="2038865"/>
                </a:cubicBezTo>
                <a:cubicBezTo>
                  <a:pt x="4003604" y="2038831"/>
                  <a:pt x="4034475" y="1946206"/>
                  <a:pt x="4040659" y="1927654"/>
                </a:cubicBezTo>
                <a:lnTo>
                  <a:pt x="4065373" y="1853514"/>
                </a:lnTo>
                <a:lnTo>
                  <a:pt x="4077730" y="1816444"/>
                </a:lnTo>
                <a:cubicBezTo>
                  <a:pt x="4081849" y="1804087"/>
                  <a:pt x="4082861" y="1790211"/>
                  <a:pt x="4090086" y="1779373"/>
                </a:cubicBezTo>
                <a:cubicBezTo>
                  <a:pt x="4098324" y="1767016"/>
                  <a:pt x="4105889" y="1754184"/>
                  <a:pt x="4114800" y="1742303"/>
                </a:cubicBezTo>
                <a:cubicBezTo>
                  <a:pt x="4229263" y="1589686"/>
                  <a:pt x="4102389" y="1754714"/>
                  <a:pt x="4213654" y="1643449"/>
                </a:cubicBezTo>
                <a:cubicBezTo>
                  <a:pt x="4311330" y="1545773"/>
                  <a:pt x="4193632" y="1637663"/>
                  <a:pt x="4287794" y="1556952"/>
                </a:cubicBezTo>
                <a:cubicBezTo>
                  <a:pt x="4337424" y="1514412"/>
                  <a:pt x="4369763" y="1508138"/>
                  <a:pt x="4411362" y="1445741"/>
                </a:cubicBezTo>
                <a:cubicBezTo>
                  <a:pt x="4419600" y="1433384"/>
                  <a:pt x="4425575" y="1419172"/>
                  <a:pt x="4436076" y="1408671"/>
                </a:cubicBezTo>
                <a:cubicBezTo>
                  <a:pt x="4446577" y="1398170"/>
                  <a:pt x="4461265" y="1392868"/>
                  <a:pt x="4473146" y="1383957"/>
                </a:cubicBezTo>
                <a:cubicBezTo>
                  <a:pt x="4494245" y="1368133"/>
                  <a:pt x="4517108" y="1353972"/>
                  <a:pt x="4534930" y="1334530"/>
                </a:cubicBezTo>
                <a:cubicBezTo>
                  <a:pt x="4625365" y="1235874"/>
                  <a:pt x="4588305" y="1265838"/>
                  <a:pt x="4633784" y="1186249"/>
                </a:cubicBezTo>
                <a:cubicBezTo>
                  <a:pt x="4657616" y="1144543"/>
                  <a:pt x="4681279" y="1102648"/>
                  <a:pt x="4707924" y="1062681"/>
                </a:cubicBezTo>
                <a:cubicBezTo>
                  <a:pt x="4724400" y="1037968"/>
                  <a:pt x="4747958" y="1016719"/>
                  <a:pt x="4757351" y="988541"/>
                </a:cubicBezTo>
                <a:cubicBezTo>
                  <a:pt x="4761470" y="976184"/>
                  <a:pt x="4763382" y="962857"/>
                  <a:pt x="4769708" y="951471"/>
                </a:cubicBezTo>
                <a:cubicBezTo>
                  <a:pt x="4849181" y="808420"/>
                  <a:pt x="4786158" y="930321"/>
                  <a:pt x="4856205" y="840260"/>
                </a:cubicBezTo>
                <a:cubicBezTo>
                  <a:pt x="4905775" y="776527"/>
                  <a:pt x="4899345" y="784980"/>
                  <a:pt x="4917989" y="729049"/>
                </a:cubicBezTo>
                <a:cubicBezTo>
                  <a:pt x="4925583" y="668297"/>
                  <a:pt x="4930825" y="615447"/>
                  <a:pt x="4942703" y="556054"/>
                </a:cubicBezTo>
                <a:cubicBezTo>
                  <a:pt x="4946033" y="539401"/>
                  <a:pt x="4950940" y="523103"/>
                  <a:pt x="4955059" y="506627"/>
                </a:cubicBezTo>
                <a:cubicBezTo>
                  <a:pt x="4950940" y="448962"/>
                  <a:pt x="4955944" y="389908"/>
                  <a:pt x="4942703" y="333633"/>
                </a:cubicBezTo>
                <a:cubicBezTo>
                  <a:pt x="4938700" y="316622"/>
                  <a:pt x="4916361" y="310356"/>
                  <a:pt x="4905632" y="296562"/>
                </a:cubicBezTo>
                <a:cubicBezTo>
                  <a:pt x="4787962" y="145273"/>
                  <a:pt x="4919364" y="281855"/>
                  <a:pt x="4806778" y="185352"/>
                </a:cubicBezTo>
                <a:cubicBezTo>
                  <a:pt x="4793510" y="173979"/>
                  <a:pt x="4784248" y="157975"/>
                  <a:pt x="4769708" y="148281"/>
                </a:cubicBezTo>
                <a:cubicBezTo>
                  <a:pt x="4753150" y="137242"/>
                  <a:pt x="4680206" y="125646"/>
                  <a:pt x="4670854" y="123568"/>
                </a:cubicBezTo>
                <a:cubicBezTo>
                  <a:pt x="4545904" y="95801"/>
                  <a:pt x="4704533" y="117147"/>
                  <a:pt x="4448432" y="98854"/>
                </a:cubicBezTo>
                <a:cubicBezTo>
                  <a:pt x="4341946" y="81107"/>
                  <a:pt x="4376491" y="80438"/>
                  <a:pt x="4238367" y="98854"/>
                </a:cubicBezTo>
                <a:cubicBezTo>
                  <a:pt x="4221533" y="101098"/>
                  <a:pt x="4205912" y="110615"/>
                  <a:pt x="4188940" y="111211"/>
                </a:cubicBezTo>
                <a:cubicBezTo>
                  <a:pt x="3970733" y="118868"/>
                  <a:pt x="3752335" y="119449"/>
                  <a:pt x="3534032" y="123568"/>
                </a:cubicBezTo>
                <a:cubicBezTo>
                  <a:pt x="3398334" y="150709"/>
                  <a:pt x="3428301" y="149865"/>
                  <a:pt x="3200400" y="123568"/>
                </a:cubicBezTo>
                <a:cubicBezTo>
                  <a:pt x="3182101" y="121457"/>
                  <a:pt x="3167449" y="107092"/>
                  <a:pt x="3150973" y="98854"/>
                </a:cubicBezTo>
                <a:cubicBezTo>
                  <a:pt x="2990335" y="102973"/>
                  <a:pt x="2829750" y="111211"/>
                  <a:pt x="2669059" y="111211"/>
                </a:cubicBezTo>
                <a:cubicBezTo>
                  <a:pt x="2611247" y="111211"/>
                  <a:pt x="2553777" y="102249"/>
                  <a:pt x="2496065" y="98854"/>
                </a:cubicBezTo>
                <a:lnTo>
                  <a:pt x="2248930" y="86498"/>
                </a:lnTo>
                <a:cubicBezTo>
                  <a:pt x="2228335" y="78260"/>
                  <a:pt x="2208392" y="68158"/>
                  <a:pt x="2187146" y="61784"/>
                </a:cubicBezTo>
                <a:cubicBezTo>
                  <a:pt x="2167029" y="55749"/>
                  <a:pt x="2145287" y="56069"/>
                  <a:pt x="2125362" y="49427"/>
                </a:cubicBezTo>
                <a:cubicBezTo>
                  <a:pt x="2107887" y="43602"/>
                  <a:pt x="2093038" y="31555"/>
                  <a:pt x="2075935" y="24714"/>
                </a:cubicBezTo>
                <a:cubicBezTo>
                  <a:pt x="2051748" y="15039"/>
                  <a:pt x="2001794" y="0"/>
                  <a:pt x="2001794" y="0"/>
                </a:cubicBezTo>
                <a:cubicBezTo>
                  <a:pt x="1977081" y="4119"/>
                  <a:pt x="1952112" y="6922"/>
                  <a:pt x="1927654" y="12357"/>
                </a:cubicBezTo>
                <a:cubicBezTo>
                  <a:pt x="1914939" y="15183"/>
                  <a:pt x="1903550" y="23479"/>
                  <a:pt x="1890584" y="24714"/>
                </a:cubicBezTo>
                <a:cubicBezTo>
                  <a:pt x="1816663" y="31754"/>
                  <a:pt x="1742214" y="31586"/>
                  <a:pt x="1668162" y="37071"/>
                </a:cubicBezTo>
                <a:cubicBezTo>
                  <a:pt x="1630965" y="39826"/>
                  <a:pt x="1594021" y="45308"/>
                  <a:pt x="1556951" y="49427"/>
                </a:cubicBezTo>
                <a:cubicBezTo>
                  <a:pt x="1453978" y="45308"/>
                  <a:pt x="1350899" y="43305"/>
                  <a:pt x="1248032" y="37071"/>
                </a:cubicBezTo>
                <a:cubicBezTo>
                  <a:pt x="1214885" y="35062"/>
                  <a:pt x="1182280" y="27362"/>
                  <a:pt x="1149178" y="24714"/>
                </a:cubicBezTo>
                <a:cubicBezTo>
                  <a:pt x="1079259" y="19120"/>
                  <a:pt x="1009135" y="16476"/>
                  <a:pt x="939113" y="12357"/>
                </a:cubicBezTo>
                <a:lnTo>
                  <a:pt x="679621" y="24714"/>
                </a:lnTo>
                <a:cubicBezTo>
                  <a:pt x="642405" y="27195"/>
                  <a:pt x="605454" y="32713"/>
                  <a:pt x="568411" y="37071"/>
                </a:cubicBezTo>
                <a:cubicBezTo>
                  <a:pt x="535431" y="40951"/>
                  <a:pt x="502744" y="48242"/>
                  <a:pt x="469557" y="49427"/>
                </a:cubicBezTo>
                <a:cubicBezTo>
                  <a:pt x="387231" y="52367"/>
                  <a:pt x="273908" y="28833"/>
                  <a:pt x="234778" y="24714"/>
                </a:cubicBezTo>
                <a:close/>
              </a:path>
            </a:pathLst>
          </a:custGeom>
          <a:noFill/>
          <a:ln w="22225">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1" name="TextBox 20">
            <a:extLst>
              <a:ext uri="{FF2B5EF4-FFF2-40B4-BE49-F238E27FC236}">
                <a16:creationId xmlns:a16="http://schemas.microsoft.com/office/drawing/2014/main" id="{984FC007-9DFD-8747-A1C7-5B436CFB2887}"/>
              </a:ext>
            </a:extLst>
          </p:cNvPr>
          <p:cNvSpPr txBox="1"/>
          <p:nvPr/>
        </p:nvSpPr>
        <p:spPr>
          <a:xfrm>
            <a:off x="465515" y="1582268"/>
            <a:ext cx="1774845" cy="369332"/>
          </a:xfrm>
          <a:prstGeom prst="rect">
            <a:avLst/>
          </a:prstGeom>
          <a:noFill/>
        </p:spPr>
        <p:txBody>
          <a:bodyPr wrap="none" rtlCol="0">
            <a:spAutoFit/>
          </a:bodyPr>
          <a:lstStyle/>
          <a:p>
            <a:r>
              <a:rPr lang="en-US" dirty="0"/>
              <a:t>Root aggregate</a:t>
            </a:r>
          </a:p>
        </p:txBody>
      </p:sp>
      <p:sp>
        <p:nvSpPr>
          <p:cNvPr id="49" name="Down Arrow 48">
            <a:extLst>
              <a:ext uri="{FF2B5EF4-FFF2-40B4-BE49-F238E27FC236}">
                <a16:creationId xmlns:a16="http://schemas.microsoft.com/office/drawing/2014/main" id="{C7034C44-1CFB-8D40-9B65-CE4299EEF6EB}"/>
              </a:ext>
            </a:extLst>
          </p:cNvPr>
          <p:cNvSpPr/>
          <p:nvPr/>
        </p:nvSpPr>
        <p:spPr>
          <a:xfrm rot="17009280">
            <a:off x="2535888" y="1488752"/>
            <a:ext cx="159723" cy="803703"/>
          </a:xfrm>
          <a:prstGeom prst="downArrow">
            <a:avLst/>
          </a:prstGeom>
          <a:solidFill>
            <a:srgbClr val="66903C"/>
          </a:solid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3184358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390788" y="60119"/>
            <a:ext cx="10886813" cy="541501"/>
          </a:xfrm>
        </p:spPr>
        <p:txBody>
          <a:bodyPr/>
          <a:lstStyle/>
          <a:p>
            <a:r>
              <a:rPr lang="en-US" dirty="0"/>
              <a:t>Manufacturing Submitting  and updating  orders  </a:t>
            </a:r>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54</a:t>
            </a:fld>
            <a:endParaRPr lang="en-US" dirty="0">
              <a:solidFill>
                <a:srgbClr val="6D7777"/>
              </a:solidFill>
            </a:endParaRPr>
          </a:p>
        </p:txBody>
      </p:sp>
      <p:sp>
        <p:nvSpPr>
          <p:cNvPr id="5" name="Rectangle 4">
            <a:extLst>
              <a:ext uri="{FF2B5EF4-FFF2-40B4-BE49-F238E27FC236}">
                <a16:creationId xmlns:a16="http://schemas.microsoft.com/office/drawing/2014/main" id="{AA347EC7-3304-5C46-B87C-9189600DA99A}"/>
              </a:ext>
            </a:extLst>
          </p:cNvPr>
          <p:cNvSpPr/>
          <p:nvPr/>
        </p:nvSpPr>
        <p:spPr>
          <a:xfrm>
            <a:off x="249555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8" name="Straight Connector 7">
            <a:extLst>
              <a:ext uri="{FF2B5EF4-FFF2-40B4-BE49-F238E27FC236}">
                <a16:creationId xmlns:a16="http://schemas.microsoft.com/office/drawing/2014/main" id="{C4111B31-D4C2-DB49-ACFF-CAFF1553E881}"/>
              </a:ext>
            </a:extLst>
          </p:cNvPr>
          <p:cNvCxnSpPr>
            <a:cxnSpLocks/>
            <a:stCxn id="5" idx="2"/>
          </p:cNvCxnSpPr>
          <p:nvPr/>
        </p:nvCxnSpPr>
        <p:spPr>
          <a:xfrm>
            <a:off x="3022600" y="140281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EECEB25-43B2-BA43-BA92-502AC5256853}"/>
              </a:ext>
            </a:extLst>
          </p:cNvPr>
          <p:cNvSpPr/>
          <p:nvPr/>
        </p:nvSpPr>
        <p:spPr>
          <a:xfrm>
            <a:off x="5397500" y="93932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14" name="Rectangle 13">
            <a:extLst>
              <a:ext uri="{FF2B5EF4-FFF2-40B4-BE49-F238E27FC236}">
                <a16:creationId xmlns:a16="http://schemas.microsoft.com/office/drawing/2014/main" id="{7A467429-7D65-3A47-A116-8315331EE77C}"/>
              </a:ext>
            </a:extLst>
          </p:cNvPr>
          <p:cNvSpPr/>
          <p:nvPr/>
        </p:nvSpPr>
        <p:spPr>
          <a:xfrm>
            <a:off x="595180" y="906566"/>
            <a:ext cx="10541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7030A0"/>
                </a:solidFill>
              </a:rPr>
              <a:t>Manuf</a:t>
            </a:r>
            <a:r>
              <a:rPr lang="en-US" sz="1200" dirty="0">
                <a:solidFill>
                  <a:srgbClr val="7030A0"/>
                </a:solidFill>
              </a:rPr>
              <a:t> UI BFF</a:t>
            </a:r>
          </a:p>
        </p:txBody>
      </p:sp>
      <p:cxnSp>
        <p:nvCxnSpPr>
          <p:cNvPr id="15" name="Straight Connector 14">
            <a:extLst>
              <a:ext uri="{FF2B5EF4-FFF2-40B4-BE49-F238E27FC236}">
                <a16:creationId xmlns:a16="http://schemas.microsoft.com/office/drawing/2014/main" id="{1D89C622-8452-834A-AD94-FA67A67DBDDD}"/>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CB243A0-2373-FE4F-8F73-70147F24E0FF}"/>
              </a:ext>
            </a:extLst>
          </p:cNvPr>
          <p:cNvCxnSpPr>
            <a:cxnSpLocks/>
          </p:cNvCxnSpPr>
          <p:nvPr/>
        </p:nvCxnSpPr>
        <p:spPr>
          <a:xfrm>
            <a:off x="1126859" y="1803400"/>
            <a:ext cx="1848116" cy="2078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F0FD9C0-B48E-1740-ABF8-B1EE0050DBAE}"/>
              </a:ext>
            </a:extLst>
          </p:cNvPr>
          <p:cNvSpPr/>
          <p:nvPr/>
        </p:nvSpPr>
        <p:spPr>
          <a:xfrm>
            <a:off x="1263649" y="1562574"/>
            <a:ext cx="949299" cy="261610"/>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saveOrder</a:t>
            </a:r>
            <a:endParaRPr lang="en-US" sz="1050" b="0" dirty="0">
              <a:solidFill>
                <a:schemeClr val="tx1">
                  <a:lumMod val="50000"/>
                </a:schemeClr>
              </a:solidFill>
              <a:effectLst/>
              <a:latin typeface="Menlo" panose="020B0609030804020204" pitchFamily="49" charset="0"/>
            </a:endParaRPr>
          </a:p>
        </p:txBody>
      </p:sp>
      <p:cxnSp>
        <p:nvCxnSpPr>
          <p:cNvPr id="22" name="Straight Arrow Connector 21">
            <a:extLst>
              <a:ext uri="{FF2B5EF4-FFF2-40B4-BE49-F238E27FC236}">
                <a16:creationId xmlns:a16="http://schemas.microsoft.com/office/drawing/2014/main" id="{345BFB62-5607-EB4E-B363-478534384511}"/>
              </a:ext>
            </a:extLst>
          </p:cNvPr>
          <p:cNvCxnSpPr>
            <a:cxnSpLocks/>
          </p:cNvCxnSpPr>
          <p:nvPr/>
        </p:nvCxnSpPr>
        <p:spPr>
          <a:xfrm>
            <a:off x="3022600" y="2017054"/>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24" name="Rounded Rectangle 23">
            <a:extLst>
              <a:ext uri="{FF2B5EF4-FFF2-40B4-BE49-F238E27FC236}">
                <a16:creationId xmlns:a16="http://schemas.microsoft.com/office/drawing/2014/main" id="{D75E3BE8-2EDA-F74C-A7DF-3772481ACD17}"/>
              </a:ext>
            </a:extLst>
          </p:cNvPr>
          <p:cNvSpPr/>
          <p:nvPr/>
        </p:nvSpPr>
        <p:spPr bwMode="auto">
          <a:xfrm>
            <a:off x="3835400" y="1846636"/>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25" name="Rounded Rectangle 24">
            <a:extLst>
              <a:ext uri="{FF2B5EF4-FFF2-40B4-BE49-F238E27FC236}">
                <a16:creationId xmlns:a16="http://schemas.microsoft.com/office/drawing/2014/main" id="{A01EF38F-5807-5549-AA47-99081BFEB771}"/>
              </a:ext>
            </a:extLst>
          </p:cNvPr>
          <p:cNvSpPr/>
          <p:nvPr/>
        </p:nvSpPr>
        <p:spPr bwMode="auto">
          <a:xfrm>
            <a:off x="3990337"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6" name="Rounded Rectangle 25">
            <a:extLst>
              <a:ext uri="{FF2B5EF4-FFF2-40B4-BE49-F238E27FC236}">
                <a16:creationId xmlns:a16="http://schemas.microsoft.com/office/drawing/2014/main" id="{3D3FB0D7-9BFA-F746-9EA1-C6D0FFE7FCAE}"/>
              </a:ext>
            </a:extLst>
          </p:cNvPr>
          <p:cNvSpPr/>
          <p:nvPr/>
        </p:nvSpPr>
        <p:spPr bwMode="auto">
          <a:xfrm>
            <a:off x="4131765"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2" name="TextBox 31">
            <a:extLst>
              <a:ext uri="{FF2B5EF4-FFF2-40B4-BE49-F238E27FC236}">
                <a16:creationId xmlns:a16="http://schemas.microsoft.com/office/drawing/2014/main" id="{104A5286-7AFE-3C42-BFCC-45521E2104FD}"/>
              </a:ext>
            </a:extLst>
          </p:cNvPr>
          <p:cNvSpPr txBox="1"/>
          <p:nvPr/>
        </p:nvSpPr>
        <p:spPr>
          <a:xfrm>
            <a:off x="3739965" y="1600415"/>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5924550" y="143557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0" name="Can 19">
            <a:extLst>
              <a:ext uri="{FF2B5EF4-FFF2-40B4-BE49-F238E27FC236}">
                <a16:creationId xmlns:a16="http://schemas.microsoft.com/office/drawing/2014/main" id="{468B84C5-1445-2040-BB9E-661C4BBC95E6}"/>
              </a:ext>
            </a:extLst>
          </p:cNvPr>
          <p:cNvSpPr/>
          <p:nvPr/>
        </p:nvSpPr>
        <p:spPr>
          <a:xfrm flipH="1">
            <a:off x="3521890" y="253299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7" name="Elbow Connector 6">
            <a:extLst>
              <a:ext uri="{FF2B5EF4-FFF2-40B4-BE49-F238E27FC236}">
                <a16:creationId xmlns:a16="http://schemas.microsoft.com/office/drawing/2014/main" id="{6C644777-85C1-A64E-91D3-FABD1F18A93C}"/>
              </a:ext>
            </a:extLst>
          </p:cNvPr>
          <p:cNvCxnSpPr>
            <a:cxnSpLocks/>
            <a:stCxn id="26" idx="3"/>
          </p:cNvCxnSpPr>
          <p:nvPr/>
        </p:nvCxnSpPr>
        <p:spPr>
          <a:xfrm flipH="1">
            <a:off x="3030679" y="2017054"/>
            <a:ext cx="1249672" cy="416638"/>
          </a:xfrm>
          <a:prstGeom prst="bentConnector3">
            <a:avLst>
              <a:gd name="adj1" fmla="val -18293"/>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7635E1F-8212-C24A-AFDB-56938A3A9200}"/>
              </a:ext>
            </a:extLst>
          </p:cNvPr>
          <p:cNvCxnSpPr>
            <a:cxnSpLocks/>
            <a:endCxn id="20" idx="4"/>
          </p:cNvCxnSpPr>
          <p:nvPr/>
        </p:nvCxnSpPr>
        <p:spPr>
          <a:xfrm>
            <a:off x="3123567" y="2827026"/>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5DED8E07-3B9A-3A46-93AC-415C8A562904}"/>
              </a:ext>
            </a:extLst>
          </p:cNvPr>
          <p:cNvCxnSpPr>
            <a:cxnSpLocks/>
            <a:stCxn id="67" idx="3"/>
            <a:endCxn id="52" idx="1"/>
          </p:cNvCxnSpPr>
          <p:nvPr/>
        </p:nvCxnSpPr>
        <p:spPr>
          <a:xfrm flipV="1">
            <a:off x="4445097" y="3534951"/>
            <a:ext cx="1410532" cy="6914"/>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EECA205-1A84-AA48-B127-476394AAF4A4}"/>
              </a:ext>
            </a:extLst>
          </p:cNvPr>
          <p:cNvCxnSpPr>
            <a:cxnSpLocks/>
          </p:cNvCxnSpPr>
          <p:nvPr/>
        </p:nvCxnSpPr>
        <p:spPr>
          <a:xfrm flipH="1">
            <a:off x="1117616" y="1956748"/>
            <a:ext cx="182656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C872A13A-143E-4F44-AF8E-7526DD968CF1}"/>
              </a:ext>
            </a:extLst>
          </p:cNvPr>
          <p:cNvSpPr/>
          <p:nvPr/>
        </p:nvSpPr>
        <p:spPr>
          <a:xfrm>
            <a:off x="1416049" y="1968974"/>
            <a:ext cx="1002197"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sp>
        <p:nvSpPr>
          <p:cNvPr id="38" name="Oval 37">
            <a:extLst>
              <a:ext uri="{FF2B5EF4-FFF2-40B4-BE49-F238E27FC236}">
                <a16:creationId xmlns:a16="http://schemas.microsoft.com/office/drawing/2014/main" id="{91F303F3-3DE2-CA42-BB0F-A90F8EDFE710}"/>
              </a:ext>
            </a:extLst>
          </p:cNvPr>
          <p:cNvSpPr/>
          <p:nvPr/>
        </p:nvSpPr>
        <p:spPr>
          <a:xfrm>
            <a:off x="1523172" y="2257296"/>
            <a:ext cx="793233" cy="38789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Created</a:t>
            </a:r>
          </a:p>
        </p:txBody>
      </p:sp>
      <p:sp>
        <p:nvSpPr>
          <p:cNvPr id="39" name="Can 38">
            <a:extLst>
              <a:ext uri="{FF2B5EF4-FFF2-40B4-BE49-F238E27FC236}">
                <a16:creationId xmlns:a16="http://schemas.microsoft.com/office/drawing/2014/main" id="{BF7C39B3-AE7E-314E-A1F0-60FE54868D21}"/>
              </a:ext>
            </a:extLst>
          </p:cNvPr>
          <p:cNvSpPr/>
          <p:nvPr/>
        </p:nvSpPr>
        <p:spPr>
          <a:xfrm flipH="1">
            <a:off x="6402544" y="339358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40" name="Straight Arrow Connector 39">
            <a:extLst>
              <a:ext uri="{FF2B5EF4-FFF2-40B4-BE49-F238E27FC236}">
                <a16:creationId xmlns:a16="http://schemas.microsoft.com/office/drawing/2014/main" id="{9AC12C48-3ABF-6041-A940-FAB1ED20FBAB}"/>
              </a:ext>
            </a:extLst>
          </p:cNvPr>
          <p:cNvCxnSpPr>
            <a:cxnSpLocks/>
          </p:cNvCxnSpPr>
          <p:nvPr/>
        </p:nvCxnSpPr>
        <p:spPr>
          <a:xfrm>
            <a:off x="5975349" y="3687851"/>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9B060422-0F2B-1C43-BD43-BFC310D60EF3}"/>
              </a:ext>
            </a:extLst>
          </p:cNvPr>
          <p:cNvSpPr/>
          <p:nvPr/>
        </p:nvSpPr>
        <p:spPr>
          <a:xfrm>
            <a:off x="8300493" y="1249467"/>
            <a:ext cx="2119836" cy="1964116"/>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lumMod val="50000"/>
                  </a:schemeClr>
                </a:solidFill>
              </a:rPr>
              <a:t>Whenever 0rder is in ”</a:t>
            </a:r>
            <a:r>
              <a:rPr lang="en-US" sz="1200" dirty="0" err="1">
                <a:solidFill>
                  <a:schemeClr val="accent1">
                    <a:lumMod val="50000"/>
                  </a:schemeClr>
                </a:solidFill>
              </a:rPr>
              <a:t>noAvailability</a:t>
            </a:r>
            <a:r>
              <a:rPr lang="en-US" sz="1200" dirty="0">
                <a:solidFill>
                  <a:schemeClr val="accent1">
                    <a:lumMod val="50000"/>
                  </a:schemeClr>
                </a:solidFill>
              </a:rPr>
              <a:t>” state,</a:t>
            </a:r>
          </a:p>
          <a:p>
            <a:r>
              <a:rPr lang="en-US" sz="1200" dirty="0">
                <a:solidFill>
                  <a:schemeClr val="accent1">
                    <a:lumMod val="50000"/>
                  </a:schemeClr>
                </a:solidFill>
              </a:rPr>
              <a:t> user can expand the transport window.</a:t>
            </a:r>
          </a:p>
          <a:p>
            <a:r>
              <a:rPr lang="en-US" sz="1200" dirty="0">
                <a:solidFill>
                  <a:schemeClr val="accent1">
                    <a:lumMod val="50000"/>
                  </a:schemeClr>
                </a:solidFill>
              </a:rPr>
              <a:t>This  will trigger a new  (automated)  voyage booking .</a:t>
            </a:r>
          </a:p>
        </p:txBody>
      </p:sp>
      <p:sp>
        <p:nvSpPr>
          <p:cNvPr id="52" name="Rectangle 51">
            <a:extLst>
              <a:ext uri="{FF2B5EF4-FFF2-40B4-BE49-F238E27FC236}">
                <a16:creationId xmlns:a16="http://schemas.microsoft.com/office/drawing/2014/main" id="{68D2B452-B558-EE4F-85DC-39FC1FB2C680}"/>
              </a:ext>
            </a:extLst>
          </p:cNvPr>
          <p:cNvSpPr/>
          <p:nvPr/>
        </p:nvSpPr>
        <p:spPr>
          <a:xfrm>
            <a:off x="5855629" y="3326632"/>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309D67F-EDE7-964B-84A5-1EBC0A4EF3D7}"/>
              </a:ext>
            </a:extLst>
          </p:cNvPr>
          <p:cNvSpPr/>
          <p:nvPr/>
        </p:nvSpPr>
        <p:spPr>
          <a:xfrm>
            <a:off x="2974975" y="2463798"/>
            <a:ext cx="154230" cy="11332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9F542AD-1410-4369-9055-B83BC3B55D7A}"/>
              </a:ext>
            </a:extLst>
          </p:cNvPr>
          <p:cNvSpPr txBox="1"/>
          <p:nvPr/>
        </p:nvSpPr>
        <p:spPr>
          <a:xfrm>
            <a:off x="8300493" y="3506135"/>
            <a:ext cx="3109936" cy="3046988"/>
          </a:xfrm>
          <a:prstGeom prst="rect">
            <a:avLst/>
          </a:prstGeom>
          <a:noFill/>
        </p:spPr>
        <p:txBody>
          <a:bodyPr wrap="square" rtlCol="0">
            <a:spAutoFit/>
          </a:bodyPr>
          <a:lstStyle/>
          <a:p>
            <a:r>
              <a:rPr lang="en-US" sz="1200" dirty="0"/>
              <a:t>Explanation:</a:t>
            </a:r>
          </a:p>
          <a:p>
            <a:pPr marL="171450" indent="-171450">
              <a:buFont typeface="Arial" panose="020B0604020202020204" pitchFamily="34" charset="0"/>
              <a:buChar char="•"/>
            </a:pPr>
            <a:r>
              <a:rPr lang="en-US" sz="1200" dirty="0"/>
              <a:t>  If  a manufacturers order request asked for a delivery window for which there is no voyage available </a:t>
            </a:r>
          </a:p>
          <a:p>
            <a:pPr marL="171450" indent="-171450">
              <a:buFont typeface="Arial" panose="020B0604020202020204" pitchFamily="34" charset="0"/>
              <a:buChar char="•"/>
            </a:pPr>
            <a:r>
              <a:rPr lang="en-US" sz="1200" dirty="0"/>
              <a:t> the order will be in  “no Availability” state</a:t>
            </a:r>
          </a:p>
          <a:p>
            <a:pPr marL="171450" indent="-171450">
              <a:buFont typeface="Arial" panose="020B0604020202020204" pitchFamily="34" charset="0"/>
              <a:buChar char="•"/>
            </a:pPr>
            <a:r>
              <a:rPr lang="en-US" sz="1200" dirty="0"/>
              <a:t>Manufacture is allowed to update order with new dates  or addresses</a:t>
            </a:r>
          </a:p>
          <a:p>
            <a:pPr marL="171450" indent="-171450">
              <a:buFont typeface="Arial" panose="020B0604020202020204" pitchFamily="34" charset="0"/>
              <a:buChar char="•"/>
            </a:pPr>
            <a:r>
              <a:rPr lang="en-US" sz="1200" dirty="0"/>
              <a:t> this will trigger new (automated) voyage selection  </a:t>
            </a:r>
          </a:p>
          <a:p>
            <a:pPr marL="171450" indent="-171450">
              <a:buFont typeface="Arial" panose="020B0604020202020204" pitchFamily="34" charset="0"/>
              <a:buChar char="•"/>
            </a:pPr>
            <a:endParaRPr lang="en-US" sz="1200" dirty="0"/>
          </a:p>
          <a:p>
            <a:r>
              <a:rPr lang="en-US" sz="1200" i="1" dirty="0"/>
              <a:t>Above approach will save us from writing logic to </a:t>
            </a:r>
          </a:p>
          <a:p>
            <a:pPr marL="171450" indent="-171450">
              <a:buFont typeface="Arial" panose="020B0604020202020204" pitchFamily="34" charset="0"/>
              <a:buChar char="•"/>
            </a:pPr>
            <a:r>
              <a:rPr lang="en-US" sz="1200" i="1" dirty="0"/>
              <a:t>Determine if previous booking </a:t>
            </a:r>
          </a:p>
          <a:p>
            <a:pPr marL="171450" indent="-171450">
              <a:buFont typeface="Arial" panose="020B0604020202020204" pitchFamily="34" charset="0"/>
              <a:buChar char="•"/>
            </a:pPr>
            <a:r>
              <a:rPr lang="en-US" sz="1200" i="1" dirty="0"/>
              <a:t>Cancel it </a:t>
            </a:r>
          </a:p>
          <a:p>
            <a:pPr marL="171450" indent="-171450">
              <a:buFont typeface="Arial" panose="020B0604020202020204" pitchFamily="34" charset="0"/>
              <a:buChar char="•"/>
            </a:pPr>
            <a:r>
              <a:rPr lang="en-US" sz="1200" i="1" dirty="0"/>
              <a:t>New booking </a:t>
            </a:r>
          </a:p>
          <a:p>
            <a:pPr marL="171450" indent="-171450">
              <a:buFont typeface="Arial" panose="020B0604020202020204" pitchFamily="34" charset="0"/>
              <a:buChar char="•"/>
            </a:pPr>
            <a:r>
              <a:rPr lang="en-US" sz="1200" i="1" dirty="0"/>
              <a:t>Possible race conditions </a:t>
            </a:r>
          </a:p>
        </p:txBody>
      </p:sp>
      <p:sp>
        <p:nvSpPr>
          <p:cNvPr id="61" name="Rectangle 60">
            <a:extLst>
              <a:ext uri="{FF2B5EF4-FFF2-40B4-BE49-F238E27FC236}">
                <a16:creationId xmlns:a16="http://schemas.microsoft.com/office/drawing/2014/main" id="{C342FD2D-F75F-B74A-BCB1-97E3A8BDFC71}"/>
              </a:ext>
            </a:extLst>
          </p:cNvPr>
          <p:cNvSpPr/>
          <p:nvPr/>
        </p:nvSpPr>
        <p:spPr>
          <a:xfrm>
            <a:off x="3013104" y="1831238"/>
            <a:ext cx="920445"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Create</a:t>
            </a:r>
          </a:p>
          <a:p>
            <a:r>
              <a:rPr lang="en-US" sz="1050" dirty="0">
                <a:solidFill>
                  <a:schemeClr val="tx1">
                    <a:lumMod val="50000"/>
                  </a:schemeClr>
                </a:solidFill>
                <a:latin typeface="Menlo" panose="020B0609030804020204" pitchFamily="49" charset="0"/>
              </a:rPr>
              <a:t>Order </a:t>
            </a:r>
            <a:r>
              <a:rPr lang="en-US" sz="1050" dirty="0" err="1">
                <a:solidFill>
                  <a:schemeClr val="tx1">
                    <a:lumMod val="50000"/>
                  </a:schemeClr>
                </a:solidFill>
                <a:latin typeface="Menlo" panose="020B0609030804020204" pitchFamily="49" charset="0"/>
              </a:rPr>
              <a:t>Evt</a:t>
            </a:r>
            <a:endParaRPr lang="en-US" sz="1050" b="0" dirty="0">
              <a:solidFill>
                <a:schemeClr val="tx1">
                  <a:lumMod val="50000"/>
                </a:schemeClr>
              </a:solidFill>
              <a:effectLst/>
              <a:latin typeface="Menlo" panose="020B0609030804020204" pitchFamily="49" charset="0"/>
            </a:endParaRPr>
          </a:p>
        </p:txBody>
      </p:sp>
      <p:cxnSp>
        <p:nvCxnSpPr>
          <p:cNvPr id="62" name="Straight Arrow Connector 61">
            <a:extLst>
              <a:ext uri="{FF2B5EF4-FFF2-40B4-BE49-F238E27FC236}">
                <a16:creationId xmlns:a16="http://schemas.microsoft.com/office/drawing/2014/main" id="{65E1842F-0A5C-8E4D-B64E-AA8D9EA7EB9E}"/>
              </a:ext>
            </a:extLst>
          </p:cNvPr>
          <p:cNvCxnSpPr>
            <a:cxnSpLocks/>
          </p:cNvCxnSpPr>
          <p:nvPr/>
        </p:nvCxnSpPr>
        <p:spPr>
          <a:xfrm>
            <a:off x="3042575" y="3541865"/>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9A4D80A6-752D-ED4F-A097-D1AE2EC1A202}"/>
              </a:ext>
            </a:extLst>
          </p:cNvPr>
          <p:cNvGrpSpPr/>
          <p:nvPr/>
        </p:nvGrpSpPr>
        <p:grpSpPr>
          <a:xfrm>
            <a:off x="3855375" y="3371447"/>
            <a:ext cx="589722" cy="340835"/>
            <a:chOff x="4452049" y="5323365"/>
            <a:chExt cx="589722" cy="340835"/>
          </a:xfrm>
        </p:grpSpPr>
        <p:sp>
          <p:nvSpPr>
            <p:cNvPr id="64" name="Rounded Rectangle 63">
              <a:extLst>
                <a:ext uri="{FF2B5EF4-FFF2-40B4-BE49-F238E27FC236}">
                  <a16:creationId xmlns:a16="http://schemas.microsoft.com/office/drawing/2014/main" id="{F786F70D-066C-2445-8185-D9E120473E15}"/>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65" name="Rounded Rectangle 64">
              <a:extLst>
                <a:ext uri="{FF2B5EF4-FFF2-40B4-BE49-F238E27FC236}">
                  <a16:creationId xmlns:a16="http://schemas.microsoft.com/office/drawing/2014/main" id="{628DD6D7-B79F-6D48-9B47-57ACBA09FD84}"/>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66" name="Rounded Rectangle 65">
              <a:extLst>
                <a:ext uri="{FF2B5EF4-FFF2-40B4-BE49-F238E27FC236}">
                  <a16:creationId xmlns:a16="http://schemas.microsoft.com/office/drawing/2014/main" id="{5E6B4E29-6D8B-254B-9BAB-AD69DD3A669B}"/>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67" name="Rounded Rectangle 66">
              <a:extLst>
                <a:ext uri="{FF2B5EF4-FFF2-40B4-BE49-F238E27FC236}">
                  <a16:creationId xmlns:a16="http://schemas.microsoft.com/office/drawing/2014/main" id="{79B90BFC-B1E0-8146-A44D-81798097279A}"/>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68" name="TextBox 67">
            <a:extLst>
              <a:ext uri="{FF2B5EF4-FFF2-40B4-BE49-F238E27FC236}">
                <a16:creationId xmlns:a16="http://schemas.microsoft.com/office/drawing/2014/main" id="{0DCC71B5-0DA4-BF49-80B6-97FD533492B4}"/>
              </a:ext>
            </a:extLst>
          </p:cNvPr>
          <p:cNvSpPr txBox="1"/>
          <p:nvPr/>
        </p:nvSpPr>
        <p:spPr>
          <a:xfrm>
            <a:off x="3759940" y="3125226"/>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69" name="Rectangle 68">
            <a:extLst>
              <a:ext uri="{FF2B5EF4-FFF2-40B4-BE49-F238E27FC236}">
                <a16:creationId xmlns:a16="http://schemas.microsoft.com/office/drawing/2014/main" id="{6759F53E-1553-534E-9D59-D67ED835F9F3}"/>
              </a:ext>
            </a:extLst>
          </p:cNvPr>
          <p:cNvSpPr/>
          <p:nvPr/>
        </p:nvSpPr>
        <p:spPr>
          <a:xfrm>
            <a:off x="3023835" y="3361676"/>
            <a:ext cx="756938"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Order</a:t>
            </a:r>
          </a:p>
          <a:p>
            <a:r>
              <a:rPr lang="en-US" sz="1050" dirty="0">
                <a:solidFill>
                  <a:schemeClr val="tx1">
                    <a:lumMod val="50000"/>
                  </a:schemeClr>
                </a:solidFill>
                <a:latin typeface="Menlo" panose="020B0609030804020204" pitchFamily="49" charset="0"/>
              </a:rPr>
              <a:t>Created</a:t>
            </a:r>
          </a:p>
        </p:txBody>
      </p:sp>
    </p:spTree>
    <p:extLst>
      <p:ext uri="{BB962C8B-B14F-4D97-AF65-F5344CB8AC3E}">
        <p14:creationId xmlns:p14="http://schemas.microsoft.com/office/powerpoint/2010/main" val="40390934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390788" y="60119"/>
            <a:ext cx="10886813" cy="541501"/>
          </a:xfrm>
        </p:spPr>
        <p:txBody>
          <a:bodyPr/>
          <a:lstStyle/>
          <a:p>
            <a:r>
              <a:rPr lang="en-US" dirty="0"/>
              <a:t>Manufacturing Submitting  and updating  orders  </a:t>
            </a:r>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55</a:t>
            </a:fld>
            <a:endParaRPr lang="en-US" dirty="0">
              <a:solidFill>
                <a:srgbClr val="6D7777"/>
              </a:solidFill>
            </a:endParaRPr>
          </a:p>
        </p:txBody>
      </p:sp>
      <p:sp>
        <p:nvSpPr>
          <p:cNvPr id="5" name="Rectangle 4">
            <a:extLst>
              <a:ext uri="{FF2B5EF4-FFF2-40B4-BE49-F238E27FC236}">
                <a16:creationId xmlns:a16="http://schemas.microsoft.com/office/drawing/2014/main" id="{AA347EC7-3304-5C46-B87C-9189600DA99A}"/>
              </a:ext>
            </a:extLst>
          </p:cNvPr>
          <p:cNvSpPr/>
          <p:nvPr/>
        </p:nvSpPr>
        <p:spPr>
          <a:xfrm>
            <a:off x="249555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8" name="Straight Connector 7">
            <a:extLst>
              <a:ext uri="{FF2B5EF4-FFF2-40B4-BE49-F238E27FC236}">
                <a16:creationId xmlns:a16="http://schemas.microsoft.com/office/drawing/2014/main" id="{C4111B31-D4C2-DB49-ACFF-CAFF1553E881}"/>
              </a:ext>
            </a:extLst>
          </p:cNvPr>
          <p:cNvCxnSpPr>
            <a:cxnSpLocks/>
            <a:stCxn id="5" idx="2"/>
          </p:cNvCxnSpPr>
          <p:nvPr/>
        </p:nvCxnSpPr>
        <p:spPr>
          <a:xfrm>
            <a:off x="3022600" y="140281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EECEB25-43B2-BA43-BA92-502AC5256853}"/>
              </a:ext>
            </a:extLst>
          </p:cNvPr>
          <p:cNvSpPr/>
          <p:nvPr/>
        </p:nvSpPr>
        <p:spPr>
          <a:xfrm>
            <a:off x="5397500" y="93932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14" name="Rectangle 13">
            <a:extLst>
              <a:ext uri="{FF2B5EF4-FFF2-40B4-BE49-F238E27FC236}">
                <a16:creationId xmlns:a16="http://schemas.microsoft.com/office/drawing/2014/main" id="{7A467429-7D65-3A47-A116-8315331EE77C}"/>
              </a:ext>
            </a:extLst>
          </p:cNvPr>
          <p:cNvSpPr/>
          <p:nvPr/>
        </p:nvSpPr>
        <p:spPr>
          <a:xfrm>
            <a:off x="595180" y="906566"/>
            <a:ext cx="10541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7030A0"/>
                </a:solidFill>
              </a:rPr>
              <a:t>Manuf</a:t>
            </a:r>
            <a:r>
              <a:rPr lang="en-US" sz="1200" dirty="0">
                <a:solidFill>
                  <a:srgbClr val="7030A0"/>
                </a:solidFill>
              </a:rPr>
              <a:t> UI BFF</a:t>
            </a:r>
          </a:p>
        </p:txBody>
      </p:sp>
      <p:cxnSp>
        <p:nvCxnSpPr>
          <p:cNvPr id="15" name="Straight Connector 14">
            <a:extLst>
              <a:ext uri="{FF2B5EF4-FFF2-40B4-BE49-F238E27FC236}">
                <a16:creationId xmlns:a16="http://schemas.microsoft.com/office/drawing/2014/main" id="{1D89C622-8452-834A-AD94-FA67A67DBDDD}"/>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CB243A0-2373-FE4F-8F73-70147F24E0FF}"/>
              </a:ext>
            </a:extLst>
          </p:cNvPr>
          <p:cNvCxnSpPr>
            <a:cxnSpLocks/>
          </p:cNvCxnSpPr>
          <p:nvPr/>
        </p:nvCxnSpPr>
        <p:spPr>
          <a:xfrm>
            <a:off x="1126859" y="1803400"/>
            <a:ext cx="1848116" cy="2078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F0FD9C0-B48E-1740-ABF8-B1EE0050DBAE}"/>
              </a:ext>
            </a:extLst>
          </p:cNvPr>
          <p:cNvSpPr/>
          <p:nvPr/>
        </p:nvSpPr>
        <p:spPr>
          <a:xfrm>
            <a:off x="1263649" y="1562574"/>
            <a:ext cx="949299" cy="261610"/>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saveOrder</a:t>
            </a:r>
            <a:endParaRPr lang="en-US" sz="1050" b="0" dirty="0">
              <a:solidFill>
                <a:schemeClr val="tx1">
                  <a:lumMod val="50000"/>
                </a:schemeClr>
              </a:solidFill>
              <a:effectLst/>
              <a:latin typeface="Menlo" panose="020B0609030804020204" pitchFamily="49" charset="0"/>
            </a:endParaRPr>
          </a:p>
        </p:txBody>
      </p:sp>
      <p:cxnSp>
        <p:nvCxnSpPr>
          <p:cNvPr id="22" name="Straight Arrow Connector 21">
            <a:extLst>
              <a:ext uri="{FF2B5EF4-FFF2-40B4-BE49-F238E27FC236}">
                <a16:creationId xmlns:a16="http://schemas.microsoft.com/office/drawing/2014/main" id="{345BFB62-5607-EB4E-B363-478534384511}"/>
              </a:ext>
            </a:extLst>
          </p:cNvPr>
          <p:cNvCxnSpPr>
            <a:cxnSpLocks/>
          </p:cNvCxnSpPr>
          <p:nvPr/>
        </p:nvCxnSpPr>
        <p:spPr>
          <a:xfrm>
            <a:off x="3022600" y="2017054"/>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24" name="Rounded Rectangle 23">
            <a:extLst>
              <a:ext uri="{FF2B5EF4-FFF2-40B4-BE49-F238E27FC236}">
                <a16:creationId xmlns:a16="http://schemas.microsoft.com/office/drawing/2014/main" id="{D75E3BE8-2EDA-F74C-A7DF-3772481ACD17}"/>
              </a:ext>
            </a:extLst>
          </p:cNvPr>
          <p:cNvSpPr/>
          <p:nvPr/>
        </p:nvSpPr>
        <p:spPr bwMode="auto">
          <a:xfrm>
            <a:off x="3835400" y="1846636"/>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25" name="Rounded Rectangle 24">
            <a:extLst>
              <a:ext uri="{FF2B5EF4-FFF2-40B4-BE49-F238E27FC236}">
                <a16:creationId xmlns:a16="http://schemas.microsoft.com/office/drawing/2014/main" id="{A01EF38F-5807-5549-AA47-99081BFEB771}"/>
              </a:ext>
            </a:extLst>
          </p:cNvPr>
          <p:cNvSpPr/>
          <p:nvPr/>
        </p:nvSpPr>
        <p:spPr bwMode="auto">
          <a:xfrm>
            <a:off x="3990337"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6" name="Rounded Rectangle 25">
            <a:extLst>
              <a:ext uri="{FF2B5EF4-FFF2-40B4-BE49-F238E27FC236}">
                <a16:creationId xmlns:a16="http://schemas.microsoft.com/office/drawing/2014/main" id="{3D3FB0D7-9BFA-F746-9EA1-C6D0FFE7FCAE}"/>
              </a:ext>
            </a:extLst>
          </p:cNvPr>
          <p:cNvSpPr/>
          <p:nvPr/>
        </p:nvSpPr>
        <p:spPr bwMode="auto">
          <a:xfrm>
            <a:off x="4131765"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2" name="TextBox 31">
            <a:extLst>
              <a:ext uri="{FF2B5EF4-FFF2-40B4-BE49-F238E27FC236}">
                <a16:creationId xmlns:a16="http://schemas.microsoft.com/office/drawing/2014/main" id="{104A5286-7AFE-3C42-BFCC-45521E2104FD}"/>
              </a:ext>
            </a:extLst>
          </p:cNvPr>
          <p:cNvSpPr txBox="1"/>
          <p:nvPr/>
        </p:nvSpPr>
        <p:spPr>
          <a:xfrm>
            <a:off x="3739965" y="1600415"/>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5924550" y="143557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0" name="Can 19">
            <a:extLst>
              <a:ext uri="{FF2B5EF4-FFF2-40B4-BE49-F238E27FC236}">
                <a16:creationId xmlns:a16="http://schemas.microsoft.com/office/drawing/2014/main" id="{468B84C5-1445-2040-BB9E-661C4BBC95E6}"/>
              </a:ext>
            </a:extLst>
          </p:cNvPr>
          <p:cNvSpPr/>
          <p:nvPr/>
        </p:nvSpPr>
        <p:spPr>
          <a:xfrm flipH="1">
            <a:off x="3521890" y="253299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7" name="Elbow Connector 6">
            <a:extLst>
              <a:ext uri="{FF2B5EF4-FFF2-40B4-BE49-F238E27FC236}">
                <a16:creationId xmlns:a16="http://schemas.microsoft.com/office/drawing/2014/main" id="{6C644777-85C1-A64E-91D3-FABD1F18A93C}"/>
              </a:ext>
            </a:extLst>
          </p:cNvPr>
          <p:cNvCxnSpPr>
            <a:cxnSpLocks/>
            <a:stCxn id="26" idx="3"/>
          </p:cNvCxnSpPr>
          <p:nvPr/>
        </p:nvCxnSpPr>
        <p:spPr>
          <a:xfrm flipH="1">
            <a:off x="3030679" y="2017054"/>
            <a:ext cx="1249672" cy="416638"/>
          </a:xfrm>
          <a:prstGeom prst="bentConnector3">
            <a:avLst>
              <a:gd name="adj1" fmla="val -18293"/>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7635E1F-8212-C24A-AFDB-56938A3A9200}"/>
              </a:ext>
            </a:extLst>
          </p:cNvPr>
          <p:cNvCxnSpPr>
            <a:cxnSpLocks/>
            <a:endCxn id="20" idx="4"/>
          </p:cNvCxnSpPr>
          <p:nvPr/>
        </p:nvCxnSpPr>
        <p:spPr>
          <a:xfrm>
            <a:off x="3123567" y="2827026"/>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5DED8E07-3B9A-3A46-93AC-415C8A562904}"/>
              </a:ext>
            </a:extLst>
          </p:cNvPr>
          <p:cNvCxnSpPr>
            <a:cxnSpLocks/>
            <a:stCxn id="67" idx="3"/>
            <a:endCxn id="52" idx="1"/>
          </p:cNvCxnSpPr>
          <p:nvPr/>
        </p:nvCxnSpPr>
        <p:spPr>
          <a:xfrm flipV="1">
            <a:off x="4445097" y="3534951"/>
            <a:ext cx="1410532" cy="6914"/>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EECA205-1A84-AA48-B127-476394AAF4A4}"/>
              </a:ext>
            </a:extLst>
          </p:cNvPr>
          <p:cNvCxnSpPr>
            <a:cxnSpLocks/>
          </p:cNvCxnSpPr>
          <p:nvPr/>
        </p:nvCxnSpPr>
        <p:spPr>
          <a:xfrm flipH="1">
            <a:off x="1117616" y="1956748"/>
            <a:ext cx="182656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C872A13A-143E-4F44-AF8E-7526DD968CF1}"/>
              </a:ext>
            </a:extLst>
          </p:cNvPr>
          <p:cNvSpPr/>
          <p:nvPr/>
        </p:nvSpPr>
        <p:spPr>
          <a:xfrm>
            <a:off x="1416049" y="1968974"/>
            <a:ext cx="1002197"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sp>
        <p:nvSpPr>
          <p:cNvPr id="38" name="Oval 37">
            <a:extLst>
              <a:ext uri="{FF2B5EF4-FFF2-40B4-BE49-F238E27FC236}">
                <a16:creationId xmlns:a16="http://schemas.microsoft.com/office/drawing/2014/main" id="{91F303F3-3DE2-CA42-BB0F-A90F8EDFE710}"/>
              </a:ext>
            </a:extLst>
          </p:cNvPr>
          <p:cNvSpPr/>
          <p:nvPr/>
        </p:nvSpPr>
        <p:spPr>
          <a:xfrm>
            <a:off x="1523172" y="2257296"/>
            <a:ext cx="793233" cy="38789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Created</a:t>
            </a:r>
          </a:p>
        </p:txBody>
      </p:sp>
      <p:sp>
        <p:nvSpPr>
          <p:cNvPr id="39" name="Can 38">
            <a:extLst>
              <a:ext uri="{FF2B5EF4-FFF2-40B4-BE49-F238E27FC236}">
                <a16:creationId xmlns:a16="http://schemas.microsoft.com/office/drawing/2014/main" id="{BF7C39B3-AE7E-314E-A1F0-60FE54868D21}"/>
              </a:ext>
            </a:extLst>
          </p:cNvPr>
          <p:cNvSpPr/>
          <p:nvPr/>
        </p:nvSpPr>
        <p:spPr>
          <a:xfrm flipH="1">
            <a:off x="6402544" y="339358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40" name="Straight Arrow Connector 39">
            <a:extLst>
              <a:ext uri="{FF2B5EF4-FFF2-40B4-BE49-F238E27FC236}">
                <a16:creationId xmlns:a16="http://schemas.microsoft.com/office/drawing/2014/main" id="{9AC12C48-3ABF-6041-A940-FAB1ED20FBAB}"/>
              </a:ext>
            </a:extLst>
          </p:cNvPr>
          <p:cNvCxnSpPr>
            <a:cxnSpLocks/>
          </p:cNvCxnSpPr>
          <p:nvPr/>
        </p:nvCxnSpPr>
        <p:spPr>
          <a:xfrm>
            <a:off x="5975349" y="3687851"/>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D40D0B9-293D-A648-A740-701629B314DA}"/>
              </a:ext>
            </a:extLst>
          </p:cNvPr>
          <p:cNvCxnSpPr>
            <a:cxnSpLocks/>
          </p:cNvCxnSpPr>
          <p:nvPr/>
        </p:nvCxnSpPr>
        <p:spPr>
          <a:xfrm>
            <a:off x="1136103" y="5313707"/>
            <a:ext cx="1848116" cy="2078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DE63F83F-9466-314A-AD5D-7719EF31F714}"/>
              </a:ext>
            </a:extLst>
          </p:cNvPr>
          <p:cNvSpPr/>
          <p:nvPr/>
        </p:nvSpPr>
        <p:spPr>
          <a:xfrm>
            <a:off x="1272893" y="5072881"/>
            <a:ext cx="1083951"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updateOrder</a:t>
            </a:r>
            <a:endParaRPr lang="en-US" sz="1050" b="0" dirty="0">
              <a:solidFill>
                <a:schemeClr val="tx1">
                  <a:lumMod val="50000"/>
                </a:schemeClr>
              </a:solidFill>
              <a:effectLst/>
              <a:latin typeface="Menlo" panose="020B0609030804020204" pitchFamily="49" charset="0"/>
            </a:endParaRPr>
          </a:p>
        </p:txBody>
      </p:sp>
      <p:cxnSp>
        <p:nvCxnSpPr>
          <p:cNvPr id="35" name="Straight Arrow Connector 34">
            <a:extLst>
              <a:ext uri="{FF2B5EF4-FFF2-40B4-BE49-F238E27FC236}">
                <a16:creationId xmlns:a16="http://schemas.microsoft.com/office/drawing/2014/main" id="{D681DFBA-0B5C-804E-9048-F3AE1595992B}"/>
              </a:ext>
            </a:extLst>
          </p:cNvPr>
          <p:cNvCxnSpPr>
            <a:cxnSpLocks/>
          </p:cNvCxnSpPr>
          <p:nvPr/>
        </p:nvCxnSpPr>
        <p:spPr>
          <a:xfrm>
            <a:off x="3031844" y="5527361"/>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F0D721D9-8A11-8F41-9EB5-E9EBA3A36287}"/>
              </a:ext>
            </a:extLst>
          </p:cNvPr>
          <p:cNvGrpSpPr/>
          <p:nvPr/>
        </p:nvGrpSpPr>
        <p:grpSpPr>
          <a:xfrm>
            <a:off x="3844644" y="5356943"/>
            <a:ext cx="589722" cy="340835"/>
            <a:chOff x="4452049" y="5323365"/>
            <a:chExt cx="589722" cy="340835"/>
          </a:xfrm>
        </p:grpSpPr>
        <p:sp>
          <p:nvSpPr>
            <p:cNvPr id="42" name="Rounded Rectangle 41">
              <a:extLst>
                <a:ext uri="{FF2B5EF4-FFF2-40B4-BE49-F238E27FC236}">
                  <a16:creationId xmlns:a16="http://schemas.microsoft.com/office/drawing/2014/main" id="{9E1DB64E-60AC-5A48-AC17-F114EDB0A32A}"/>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3" name="Rounded Rectangle 42">
              <a:extLst>
                <a:ext uri="{FF2B5EF4-FFF2-40B4-BE49-F238E27FC236}">
                  <a16:creationId xmlns:a16="http://schemas.microsoft.com/office/drawing/2014/main" id="{FD01C949-B671-0443-9E3C-71F425C1E50D}"/>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44" name="Rounded Rectangle 43">
              <a:extLst>
                <a:ext uri="{FF2B5EF4-FFF2-40B4-BE49-F238E27FC236}">
                  <a16:creationId xmlns:a16="http://schemas.microsoft.com/office/drawing/2014/main" id="{09D8406D-FD66-914B-A367-32FD7436858D}"/>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45" name="Rounded Rectangle 44">
              <a:extLst>
                <a:ext uri="{FF2B5EF4-FFF2-40B4-BE49-F238E27FC236}">
                  <a16:creationId xmlns:a16="http://schemas.microsoft.com/office/drawing/2014/main" id="{399517F4-B456-3947-AE64-6D3F329976B4}"/>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46" name="TextBox 45">
            <a:extLst>
              <a:ext uri="{FF2B5EF4-FFF2-40B4-BE49-F238E27FC236}">
                <a16:creationId xmlns:a16="http://schemas.microsoft.com/office/drawing/2014/main" id="{625B2D76-BF89-8C48-BF3F-48AB0D3EF416}"/>
              </a:ext>
            </a:extLst>
          </p:cNvPr>
          <p:cNvSpPr txBox="1"/>
          <p:nvPr/>
        </p:nvSpPr>
        <p:spPr>
          <a:xfrm>
            <a:off x="3749209" y="5110722"/>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47" name="Can 46">
            <a:extLst>
              <a:ext uri="{FF2B5EF4-FFF2-40B4-BE49-F238E27FC236}">
                <a16:creationId xmlns:a16="http://schemas.microsoft.com/office/drawing/2014/main" id="{D7062029-5A5B-7245-A39E-DB4DC5774F63}"/>
              </a:ext>
            </a:extLst>
          </p:cNvPr>
          <p:cNvSpPr/>
          <p:nvPr/>
        </p:nvSpPr>
        <p:spPr>
          <a:xfrm flipH="1">
            <a:off x="3438244" y="6135821"/>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48" name="Elbow Connector 47">
            <a:extLst>
              <a:ext uri="{FF2B5EF4-FFF2-40B4-BE49-F238E27FC236}">
                <a16:creationId xmlns:a16="http://schemas.microsoft.com/office/drawing/2014/main" id="{0688A0DD-3F16-A846-91D8-B76A1718D05C}"/>
              </a:ext>
            </a:extLst>
          </p:cNvPr>
          <p:cNvCxnSpPr>
            <a:cxnSpLocks/>
            <a:stCxn id="45" idx="3"/>
          </p:cNvCxnSpPr>
          <p:nvPr/>
        </p:nvCxnSpPr>
        <p:spPr>
          <a:xfrm flipH="1">
            <a:off x="3039921" y="5527361"/>
            <a:ext cx="1394445" cy="416638"/>
          </a:xfrm>
          <a:prstGeom prst="bentConnector3">
            <a:avLst>
              <a:gd name="adj1" fmla="val -16394"/>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50AAEA34-0056-5845-9978-F2B5F52FDA03}"/>
              </a:ext>
            </a:extLst>
          </p:cNvPr>
          <p:cNvCxnSpPr>
            <a:cxnSpLocks/>
            <a:endCxn id="47" idx="4"/>
          </p:cNvCxnSpPr>
          <p:nvPr/>
        </p:nvCxnSpPr>
        <p:spPr>
          <a:xfrm>
            <a:off x="3039921" y="6429855"/>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Elbow Connector 49">
            <a:extLst>
              <a:ext uri="{FF2B5EF4-FFF2-40B4-BE49-F238E27FC236}">
                <a16:creationId xmlns:a16="http://schemas.microsoft.com/office/drawing/2014/main" id="{DD2FD735-3A77-A248-9CBF-856622267B4C}"/>
              </a:ext>
            </a:extLst>
          </p:cNvPr>
          <p:cNvCxnSpPr>
            <a:cxnSpLocks/>
            <a:stCxn id="45" idx="3"/>
          </p:cNvCxnSpPr>
          <p:nvPr/>
        </p:nvCxnSpPr>
        <p:spPr>
          <a:xfrm flipV="1">
            <a:off x="4434366" y="5523670"/>
            <a:ext cx="1499428" cy="3691"/>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FDE6C679-2AFA-5C47-A3D7-940B6D4BFA41}"/>
              </a:ext>
            </a:extLst>
          </p:cNvPr>
          <p:cNvCxnSpPr>
            <a:cxnSpLocks/>
          </p:cNvCxnSpPr>
          <p:nvPr/>
        </p:nvCxnSpPr>
        <p:spPr>
          <a:xfrm flipH="1">
            <a:off x="1126860" y="5467055"/>
            <a:ext cx="182656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Can 53">
            <a:extLst>
              <a:ext uri="{FF2B5EF4-FFF2-40B4-BE49-F238E27FC236}">
                <a16:creationId xmlns:a16="http://schemas.microsoft.com/office/drawing/2014/main" id="{D54637F5-78CC-A64A-A56F-F8E3C4EE011A}"/>
              </a:ext>
            </a:extLst>
          </p:cNvPr>
          <p:cNvSpPr/>
          <p:nvPr/>
        </p:nvSpPr>
        <p:spPr>
          <a:xfrm flipH="1">
            <a:off x="6411788" y="5667518"/>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55" name="Straight Arrow Connector 54">
            <a:extLst>
              <a:ext uri="{FF2B5EF4-FFF2-40B4-BE49-F238E27FC236}">
                <a16:creationId xmlns:a16="http://schemas.microsoft.com/office/drawing/2014/main" id="{032A9C1D-5BB9-9A49-A496-CC68D6F40E77}"/>
              </a:ext>
            </a:extLst>
          </p:cNvPr>
          <p:cNvCxnSpPr>
            <a:cxnSpLocks/>
          </p:cNvCxnSpPr>
          <p:nvPr/>
        </p:nvCxnSpPr>
        <p:spPr>
          <a:xfrm>
            <a:off x="5984593" y="5894055"/>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9B060422-0F2B-1C43-BD43-BFC310D60EF3}"/>
              </a:ext>
            </a:extLst>
          </p:cNvPr>
          <p:cNvSpPr/>
          <p:nvPr/>
        </p:nvSpPr>
        <p:spPr>
          <a:xfrm>
            <a:off x="8300493" y="1249467"/>
            <a:ext cx="2119836" cy="1964116"/>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i="1" dirty="0">
                <a:solidFill>
                  <a:schemeClr val="accent1">
                    <a:lumMod val="50000"/>
                  </a:schemeClr>
                </a:solidFill>
              </a:rPr>
              <a:t>Better ( more easily </a:t>
            </a:r>
            <a:r>
              <a:rPr lang="en-US" sz="1200" i="1" dirty="0" err="1">
                <a:solidFill>
                  <a:schemeClr val="accent1">
                    <a:lumMod val="50000"/>
                  </a:schemeClr>
                </a:solidFill>
              </a:rPr>
              <a:t>demoable</a:t>
            </a:r>
            <a:r>
              <a:rPr lang="en-US" sz="1200" i="1" dirty="0">
                <a:solidFill>
                  <a:schemeClr val="accent1">
                    <a:lumMod val="50000"/>
                  </a:schemeClr>
                </a:solidFill>
              </a:rPr>
              <a:t> policy) :</a:t>
            </a:r>
          </a:p>
          <a:p>
            <a:endParaRPr lang="en-US" sz="1200" dirty="0">
              <a:solidFill>
                <a:schemeClr val="accent1">
                  <a:lumMod val="50000"/>
                </a:schemeClr>
              </a:solidFill>
            </a:endParaRPr>
          </a:p>
          <a:p>
            <a:r>
              <a:rPr lang="en-US" sz="1200" dirty="0">
                <a:solidFill>
                  <a:schemeClr val="accent1">
                    <a:lumMod val="50000"/>
                  </a:schemeClr>
                </a:solidFill>
              </a:rPr>
              <a:t>Whenever 0rder is in ”</a:t>
            </a:r>
            <a:r>
              <a:rPr lang="en-US" sz="1200" dirty="0" err="1">
                <a:solidFill>
                  <a:schemeClr val="accent1">
                    <a:lumMod val="50000"/>
                  </a:schemeClr>
                </a:solidFill>
              </a:rPr>
              <a:t>noAvailability</a:t>
            </a:r>
            <a:r>
              <a:rPr lang="en-US" sz="1200" dirty="0">
                <a:solidFill>
                  <a:schemeClr val="accent1">
                    <a:lumMod val="50000"/>
                  </a:schemeClr>
                </a:solidFill>
              </a:rPr>
              <a:t>” state,</a:t>
            </a:r>
          </a:p>
          <a:p>
            <a:r>
              <a:rPr lang="en-US" sz="1200" dirty="0">
                <a:solidFill>
                  <a:schemeClr val="accent1">
                    <a:lumMod val="50000"/>
                  </a:schemeClr>
                </a:solidFill>
              </a:rPr>
              <a:t> user can expand the transport window </a:t>
            </a:r>
          </a:p>
          <a:p>
            <a:r>
              <a:rPr lang="en-US" sz="1200" dirty="0">
                <a:solidFill>
                  <a:schemeClr val="accent1">
                    <a:lumMod val="50000"/>
                  </a:schemeClr>
                </a:solidFill>
              </a:rPr>
              <a:t>This  will trigger a new (  (automated)  voyage booking .</a:t>
            </a:r>
          </a:p>
        </p:txBody>
      </p:sp>
      <p:sp>
        <p:nvSpPr>
          <p:cNvPr id="52" name="Rectangle 51">
            <a:extLst>
              <a:ext uri="{FF2B5EF4-FFF2-40B4-BE49-F238E27FC236}">
                <a16:creationId xmlns:a16="http://schemas.microsoft.com/office/drawing/2014/main" id="{68D2B452-B558-EE4F-85DC-39FC1FB2C680}"/>
              </a:ext>
            </a:extLst>
          </p:cNvPr>
          <p:cNvSpPr/>
          <p:nvPr/>
        </p:nvSpPr>
        <p:spPr>
          <a:xfrm>
            <a:off x="5855629" y="3326632"/>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76608A7-257E-B946-B09C-2F55F8CC8E8E}"/>
              </a:ext>
            </a:extLst>
          </p:cNvPr>
          <p:cNvSpPr/>
          <p:nvPr/>
        </p:nvSpPr>
        <p:spPr>
          <a:xfrm>
            <a:off x="5873191" y="5541459"/>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309D67F-EDE7-964B-84A5-1EBC0A4EF3D7}"/>
              </a:ext>
            </a:extLst>
          </p:cNvPr>
          <p:cNvSpPr/>
          <p:nvPr/>
        </p:nvSpPr>
        <p:spPr>
          <a:xfrm>
            <a:off x="2974975" y="2463798"/>
            <a:ext cx="154230" cy="11332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033B433-3039-1549-ABCD-6033B8D6B4CC}"/>
              </a:ext>
            </a:extLst>
          </p:cNvPr>
          <p:cNvSpPr/>
          <p:nvPr/>
        </p:nvSpPr>
        <p:spPr>
          <a:xfrm>
            <a:off x="2988616" y="5990400"/>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9F542AD-1410-4369-9055-B83BC3B55D7A}"/>
              </a:ext>
            </a:extLst>
          </p:cNvPr>
          <p:cNvSpPr txBox="1"/>
          <p:nvPr/>
        </p:nvSpPr>
        <p:spPr>
          <a:xfrm>
            <a:off x="8300493" y="3506135"/>
            <a:ext cx="3109936" cy="3046988"/>
          </a:xfrm>
          <a:prstGeom prst="rect">
            <a:avLst/>
          </a:prstGeom>
          <a:noFill/>
        </p:spPr>
        <p:txBody>
          <a:bodyPr wrap="square" rtlCol="0">
            <a:spAutoFit/>
          </a:bodyPr>
          <a:lstStyle/>
          <a:p>
            <a:r>
              <a:rPr lang="en-US" sz="1200" dirty="0"/>
              <a:t>Explanation:</a:t>
            </a:r>
          </a:p>
          <a:p>
            <a:pPr marL="171450" indent="-171450">
              <a:buFont typeface="Arial" panose="020B0604020202020204" pitchFamily="34" charset="0"/>
              <a:buChar char="•"/>
            </a:pPr>
            <a:r>
              <a:rPr lang="en-US" sz="1200" dirty="0"/>
              <a:t>  If  a manufacturers order request asked for a delivery window for which there is no voyage available </a:t>
            </a:r>
          </a:p>
          <a:p>
            <a:pPr marL="171450" indent="-171450">
              <a:buFont typeface="Arial" panose="020B0604020202020204" pitchFamily="34" charset="0"/>
              <a:buChar char="•"/>
            </a:pPr>
            <a:r>
              <a:rPr lang="en-US" sz="1200" dirty="0"/>
              <a:t> the order will be in  “no Availability” state</a:t>
            </a:r>
          </a:p>
          <a:p>
            <a:pPr marL="171450" indent="-171450">
              <a:buFont typeface="Arial" panose="020B0604020202020204" pitchFamily="34" charset="0"/>
              <a:buChar char="•"/>
            </a:pPr>
            <a:r>
              <a:rPr lang="en-US" sz="1200" dirty="0"/>
              <a:t>Manufacture is allowed to update order with new dates  or addresses</a:t>
            </a:r>
          </a:p>
          <a:p>
            <a:pPr marL="171450" indent="-171450">
              <a:buFont typeface="Arial" panose="020B0604020202020204" pitchFamily="34" charset="0"/>
              <a:buChar char="•"/>
            </a:pPr>
            <a:r>
              <a:rPr lang="en-US" sz="1200" dirty="0"/>
              <a:t> this will trigger new (automated) voyage selection  </a:t>
            </a:r>
          </a:p>
          <a:p>
            <a:pPr marL="171450" indent="-171450">
              <a:buFont typeface="Arial" panose="020B0604020202020204" pitchFamily="34" charset="0"/>
              <a:buChar char="•"/>
            </a:pPr>
            <a:endParaRPr lang="en-US" sz="1200" dirty="0"/>
          </a:p>
          <a:p>
            <a:r>
              <a:rPr lang="en-US" sz="1200" i="1" dirty="0"/>
              <a:t>Above approach will save us from writing logic to </a:t>
            </a:r>
          </a:p>
          <a:p>
            <a:pPr marL="171450" indent="-171450">
              <a:buFont typeface="Arial" panose="020B0604020202020204" pitchFamily="34" charset="0"/>
              <a:buChar char="•"/>
            </a:pPr>
            <a:r>
              <a:rPr lang="en-US" sz="1200" i="1" dirty="0"/>
              <a:t>Determine if previous booking </a:t>
            </a:r>
          </a:p>
          <a:p>
            <a:pPr marL="171450" indent="-171450">
              <a:buFont typeface="Arial" panose="020B0604020202020204" pitchFamily="34" charset="0"/>
              <a:buChar char="•"/>
            </a:pPr>
            <a:r>
              <a:rPr lang="en-US" sz="1200" i="1" dirty="0"/>
              <a:t>Cancel it </a:t>
            </a:r>
          </a:p>
          <a:p>
            <a:pPr marL="171450" indent="-171450">
              <a:buFont typeface="Arial" panose="020B0604020202020204" pitchFamily="34" charset="0"/>
              <a:buChar char="•"/>
            </a:pPr>
            <a:r>
              <a:rPr lang="en-US" sz="1200" i="1" dirty="0"/>
              <a:t>New booking </a:t>
            </a:r>
          </a:p>
          <a:p>
            <a:pPr marL="171450" indent="-171450">
              <a:buFont typeface="Arial" panose="020B0604020202020204" pitchFamily="34" charset="0"/>
              <a:buChar char="•"/>
            </a:pPr>
            <a:r>
              <a:rPr lang="en-US" sz="1200" i="1" dirty="0"/>
              <a:t>Possible race conditions </a:t>
            </a:r>
          </a:p>
        </p:txBody>
      </p:sp>
      <p:sp>
        <p:nvSpPr>
          <p:cNvPr id="61" name="Rectangle 60">
            <a:extLst>
              <a:ext uri="{FF2B5EF4-FFF2-40B4-BE49-F238E27FC236}">
                <a16:creationId xmlns:a16="http://schemas.microsoft.com/office/drawing/2014/main" id="{C342FD2D-F75F-B74A-BCB1-97E3A8BDFC71}"/>
              </a:ext>
            </a:extLst>
          </p:cNvPr>
          <p:cNvSpPr/>
          <p:nvPr/>
        </p:nvSpPr>
        <p:spPr>
          <a:xfrm>
            <a:off x="3013104" y="1831238"/>
            <a:ext cx="920445"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Create</a:t>
            </a:r>
          </a:p>
          <a:p>
            <a:r>
              <a:rPr lang="en-US" sz="1050" dirty="0">
                <a:solidFill>
                  <a:schemeClr val="tx1">
                    <a:lumMod val="50000"/>
                  </a:schemeClr>
                </a:solidFill>
                <a:latin typeface="Menlo" panose="020B0609030804020204" pitchFamily="49" charset="0"/>
              </a:rPr>
              <a:t>Order </a:t>
            </a:r>
            <a:r>
              <a:rPr lang="en-US" sz="1050" dirty="0" err="1">
                <a:solidFill>
                  <a:schemeClr val="tx1">
                    <a:lumMod val="50000"/>
                  </a:schemeClr>
                </a:solidFill>
                <a:latin typeface="Menlo" panose="020B0609030804020204" pitchFamily="49" charset="0"/>
              </a:rPr>
              <a:t>Evt</a:t>
            </a:r>
            <a:endParaRPr lang="en-US" sz="1050" b="0" dirty="0">
              <a:solidFill>
                <a:schemeClr val="tx1">
                  <a:lumMod val="50000"/>
                </a:schemeClr>
              </a:solidFill>
              <a:effectLst/>
              <a:latin typeface="Menlo" panose="020B0609030804020204" pitchFamily="49" charset="0"/>
            </a:endParaRPr>
          </a:p>
        </p:txBody>
      </p:sp>
      <p:cxnSp>
        <p:nvCxnSpPr>
          <p:cNvPr id="62" name="Straight Arrow Connector 61">
            <a:extLst>
              <a:ext uri="{FF2B5EF4-FFF2-40B4-BE49-F238E27FC236}">
                <a16:creationId xmlns:a16="http://schemas.microsoft.com/office/drawing/2014/main" id="{65E1842F-0A5C-8E4D-B64E-AA8D9EA7EB9E}"/>
              </a:ext>
            </a:extLst>
          </p:cNvPr>
          <p:cNvCxnSpPr>
            <a:cxnSpLocks/>
          </p:cNvCxnSpPr>
          <p:nvPr/>
        </p:nvCxnSpPr>
        <p:spPr>
          <a:xfrm>
            <a:off x="3042575" y="3541865"/>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9A4D80A6-752D-ED4F-A097-D1AE2EC1A202}"/>
              </a:ext>
            </a:extLst>
          </p:cNvPr>
          <p:cNvGrpSpPr/>
          <p:nvPr/>
        </p:nvGrpSpPr>
        <p:grpSpPr>
          <a:xfrm>
            <a:off x="3855375" y="3371447"/>
            <a:ext cx="589722" cy="340835"/>
            <a:chOff x="4452049" y="5323365"/>
            <a:chExt cx="589722" cy="340835"/>
          </a:xfrm>
        </p:grpSpPr>
        <p:sp>
          <p:nvSpPr>
            <p:cNvPr id="64" name="Rounded Rectangle 63">
              <a:extLst>
                <a:ext uri="{FF2B5EF4-FFF2-40B4-BE49-F238E27FC236}">
                  <a16:creationId xmlns:a16="http://schemas.microsoft.com/office/drawing/2014/main" id="{F786F70D-066C-2445-8185-D9E120473E15}"/>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65" name="Rounded Rectangle 64">
              <a:extLst>
                <a:ext uri="{FF2B5EF4-FFF2-40B4-BE49-F238E27FC236}">
                  <a16:creationId xmlns:a16="http://schemas.microsoft.com/office/drawing/2014/main" id="{628DD6D7-B79F-6D48-9B47-57ACBA09FD84}"/>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66" name="Rounded Rectangle 65">
              <a:extLst>
                <a:ext uri="{FF2B5EF4-FFF2-40B4-BE49-F238E27FC236}">
                  <a16:creationId xmlns:a16="http://schemas.microsoft.com/office/drawing/2014/main" id="{5E6B4E29-6D8B-254B-9BAB-AD69DD3A669B}"/>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67" name="Rounded Rectangle 66">
              <a:extLst>
                <a:ext uri="{FF2B5EF4-FFF2-40B4-BE49-F238E27FC236}">
                  <a16:creationId xmlns:a16="http://schemas.microsoft.com/office/drawing/2014/main" id="{79B90BFC-B1E0-8146-A44D-81798097279A}"/>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68" name="TextBox 67">
            <a:extLst>
              <a:ext uri="{FF2B5EF4-FFF2-40B4-BE49-F238E27FC236}">
                <a16:creationId xmlns:a16="http://schemas.microsoft.com/office/drawing/2014/main" id="{0DCC71B5-0DA4-BF49-80B6-97FD533492B4}"/>
              </a:ext>
            </a:extLst>
          </p:cNvPr>
          <p:cNvSpPr txBox="1"/>
          <p:nvPr/>
        </p:nvSpPr>
        <p:spPr>
          <a:xfrm>
            <a:off x="3759940" y="3125226"/>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69" name="Rectangle 68">
            <a:extLst>
              <a:ext uri="{FF2B5EF4-FFF2-40B4-BE49-F238E27FC236}">
                <a16:creationId xmlns:a16="http://schemas.microsoft.com/office/drawing/2014/main" id="{6759F53E-1553-534E-9D59-D67ED835F9F3}"/>
              </a:ext>
            </a:extLst>
          </p:cNvPr>
          <p:cNvSpPr/>
          <p:nvPr/>
        </p:nvSpPr>
        <p:spPr>
          <a:xfrm>
            <a:off x="3023835" y="3361676"/>
            <a:ext cx="756938"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Order</a:t>
            </a:r>
          </a:p>
          <a:p>
            <a:r>
              <a:rPr lang="en-US" sz="1050" dirty="0">
                <a:solidFill>
                  <a:schemeClr val="tx1">
                    <a:lumMod val="50000"/>
                  </a:schemeClr>
                </a:solidFill>
                <a:latin typeface="Menlo" panose="020B0609030804020204" pitchFamily="49" charset="0"/>
              </a:rPr>
              <a:t>Created</a:t>
            </a:r>
          </a:p>
        </p:txBody>
      </p:sp>
      <p:cxnSp>
        <p:nvCxnSpPr>
          <p:cNvPr id="70" name="Straight Arrow Connector 69">
            <a:extLst>
              <a:ext uri="{FF2B5EF4-FFF2-40B4-BE49-F238E27FC236}">
                <a16:creationId xmlns:a16="http://schemas.microsoft.com/office/drawing/2014/main" id="{A548BCA8-0012-8A4B-A532-C785DBBEEAC3}"/>
              </a:ext>
            </a:extLst>
          </p:cNvPr>
          <p:cNvCxnSpPr>
            <a:cxnSpLocks/>
            <a:stCxn id="74" idx="2"/>
          </p:cNvCxnSpPr>
          <p:nvPr/>
        </p:nvCxnSpPr>
        <p:spPr>
          <a:xfrm flipH="1">
            <a:off x="1136105" y="4707039"/>
            <a:ext cx="4856064" cy="19537"/>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15861F3C-37F7-C74C-BCC8-7D3723A8AA8C}"/>
              </a:ext>
            </a:extLst>
          </p:cNvPr>
          <p:cNvSpPr/>
          <p:nvPr/>
        </p:nvSpPr>
        <p:spPr>
          <a:xfrm>
            <a:off x="1488170" y="4311762"/>
            <a:ext cx="1492716"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getCreatedOrders</a:t>
            </a:r>
            <a:endParaRPr lang="en-US" sz="1050" b="0" dirty="0">
              <a:solidFill>
                <a:schemeClr val="tx1">
                  <a:lumMod val="50000"/>
                </a:schemeClr>
              </a:solidFill>
              <a:effectLst/>
              <a:latin typeface="Menlo" panose="020B0609030804020204" pitchFamily="49" charset="0"/>
            </a:endParaRPr>
          </a:p>
        </p:txBody>
      </p:sp>
      <p:cxnSp>
        <p:nvCxnSpPr>
          <p:cNvPr id="73" name="Straight Arrow Connector 72">
            <a:extLst>
              <a:ext uri="{FF2B5EF4-FFF2-40B4-BE49-F238E27FC236}">
                <a16:creationId xmlns:a16="http://schemas.microsoft.com/office/drawing/2014/main" id="{4B2CC14B-7118-164C-B574-BA336BC17CEA}"/>
              </a:ext>
            </a:extLst>
          </p:cNvPr>
          <p:cNvCxnSpPr>
            <a:cxnSpLocks/>
          </p:cNvCxnSpPr>
          <p:nvPr/>
        </p:nvCxnSpPr>
        <p:spPr>
          <a:xfrm flipV="1">
            <a:off x="1117616" y="4318207"/>
            <a:ext cx="4806934" cy="38389"/>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4" name="Rectangle 73">
            <a:extLst>
              <a:ext uri="{FF2B5EF4-FFF2-40B4-BE49-F238E27FC236}">
                <a16:creationId xmlns:a16="http://schemas.microsoft.com/office/drawing/2014/main" id="{20F11900-8585-C24D-8F0C-4FAAA467DB28}"/>
              </a:ext>
            </a:extLst>
          </p:cNvPr>
          <p:cNvSpPr/>
          <p:nvPr/>
        </p:nvSpPr>
        <p:spPr>
          <a:xfrm>
            <a:off x="5917876" y="4290401"/>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711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3373-964B-374E-91D0-C30B3CCD7B13}"/>
              </a:ext>
            </a:extLst>
          </p:cNvPr>
          <p:cNvSpPr>
            <a:spLocks noGrp="1"/>
          </p:cNvSpPr>
          <p:nvPr>
            <p:ph type="title"/>
          </p:nvPr>
        </p:nvSpPr>
        <p:spPr/>
        <p:txBody>
          <a:bodyPr/>
          <a:lstStyle/>
          <a:p>
            <a:r>
              <a:rPr lang="en-US" dirty="0"/>
              <a:t>Manufacturing Creating Order</a:t>
            </a:r>
          </a:p>
        </p:txBody>
      </p:sp>
      <p:sp>
        <p:nvSpPr>
          <p:cNvPr id="4" name="Slide Number Placeholder 3">
            <a:extLst>
              <a:ext uri="{FF2B5EF4-FFF2-40B4-BE49-F238E27FC236}">
                <a16:creationId xmlns:a16="http://schemas.microsoft.com/office/drawing/2014/main" id="{B273EA6C-0429-484D-9D40-80AF0A4436C4}"/>
              </a:ext>
            </a:extLst>
          </p:cNvPr>
          <p:cNvSpPr>
            <a:spLocks noGrp="1"/>
          </p:cNvSpPr>
          <p:nvPr>
            <p:ph type="sldNum" sz="quarter" idx="12"/>
          </p:nvPr>
        </p:nvSpPr>
        <p:spPr/>
        <p:txBody>
          <a:bodyPr/>
          <a:lstStyle/>
          <a:p>
            <a:fld id="{E9549862-13E2-C34D-815E-8545BD36FC59}" type="slidenum">
              <a:rPr lang="en-US" smtClean="0">
                <a:solidFill>
                  <a:srgbClr val="6D7777"/>
                </a:solidFill>
              </a:rPr>
              <a:pPr/>
              <a:t>56</a:t>
            </a:fld>
            <a:endParaRPr lang="en-US" dirty="0">
              <a:solidFill>
                <a:srgbClr val="6D7777"/>
              </a:solidFill>
            </a:endParaRPr>
          </a:p>
        </p:txBody>
      </p:sp>
      <p:pic>
        <p:nvPicPr>
          <p:cNvPr id="6" name="Picture 5">
            <a:extLst>
              <a:ext uri="{FF2B5EF4-FFF2-40B4-BE49-F238E27FC236}">
                <a16:creationId xmlns:a16="http://schemas.microsoft.com/office/drawing/2014/main" id="{919396C7-D5EF-DD47-9191-9F80842EB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903" y="1150413"/>
            <a:ext cx="4154697" cy="5493814"/>
          </a:xfrm>
          <a:prstGeom prst="rect">
            <a:avLst/>
          </a:prstGeom>
        </p:spPr>
      </p:pic>
      <p:pic>
        <p:nvPicPr>
          <p:cNvPr id="8" name="Picture 7">
            <a:extLst>
              <a:ext uri="{FF2B5EF4-FFF2-40B4-BE49-F238E27FC236}">
                <a16:creationId xmlns:a16="http://schemas.microsoft.com/office/drawing/2014/main" id="{8568A90B-6454-7240-BADF-5DA4D990A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0" y="3468680"/>
            <a:ext cx="5975350" cy="1554170"/>
          </a:xfrm>
          <a:prstGeom prst="rect">
            <a:avLst/>
          </a:prstGeom>
        </p:spPr>
      </p:pic>
      <p:pic>
        <p:nvPicPr>
          <p:cNvPr id="10" name="Picture 9">
            <a:extLst>
              <a:ext uri="{FF2B5EF4-FFF2-40B4-BE49-F238E27FC236}">
                <a16:creationId xmlns:a16="http://schemas.microsoft.com/office/drawing/2014/main" id="{0538E56C-F7BE-A941-8C6F-807D02640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 y="1160483"/>
            <a:ext cx="2540000" cy="2029918"/>
          </a:xfrm>
          <a:prstGeom prst="rect">
            <a:avLst/>
          </a:prstGeom>
        </p:spPr>
      </p:pic>
      <p:cxnSp>
        <p:nvCxnSpPr>
          <p:cNvPr id="11" name="Straight Arrow Connector 10">
            <a:extLst>
              <a:ext uri="{FF2B5EF4-FFF2-40B4-BE49-F238E27FC236}">
                <a16:creationId xmlns:a16="http://schemas.microsoft.com/office/drawing/2014/main" id="{DF3F2659-4F98-BE4A-8754-0DCA791E4150}"/>
              </a:ext>
            </a:extLst>
          </p:cNvPr>
          <p:cNvCxnSpPr>
            <a:cxnSpLocks/>
          </p:cNvCxnSpPr>
          <p:nvPr/>
        </p:nvCxnSpPr>
        <p:spPr>
          <a:xfrm>
            <a:off x="889000" y="2628900"/>
            <a:ext cx="939800" cy="76042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9B99A58-042E-5D48-847D-60B3B7F2B8D1}"/>
              </a:ext>
            </a:extLst>
          </p:cNvPr>
          <p:cNvCxnSpPr>
            <a:cxnSpLocks/>
          </p:cNvCxnSpPr>
          <p:nvPr/>
        </p:nvCxnSpPr>
        <p:spPr>
          <a:xfrm flipV="1">
            <a:off x="2628900" y="2209800"/>
            <a:ext cx="3886200" cy="227330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490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827928DB-7FD8-CA48-8F4B-EE4AC9B0C456}"/>
              </a:ext>
            </a:extLst>
          </p:cNvPr>
          <p:cNvSpPr/>
          <p:nvPr/>
        </p:nvSpPr>
        <p:spPr>
          <a:xfrm>
            <a:off x="365185" y="205061"/>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Manufacturer</a:t>
            </a:r>
          </a:p>
        </p:txBody>
      </p:sp>
      <p:sp>
        <p:nvSpPr>
          <p:cNvPr id="9" name="Rectangle 8">
            <a:extLst>
              <a:ext uri="{FF2B5EF4-FFF2-40B4-BE49-F238E27FC236}">
                <a16:creationId xmlns:a16="http://schemas.microsoft.com/office/drawing/2014/main" id="{ECFB8556-363F-874E-A593-1914C244E70B}"/>
              </a:ext>
            </a:extLst>
          </p:cNvPr>
          <p:cNvSpPr/>
          <p:nvPr/>
        </p:nvSpPr>
        <p:spPr>
          <a:xfrm>
            <a:off x="365185" y="2382109"/>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Shipment Order Placed</a:t>
            </a:r>
          </a:p>
        </p:txBody>
      </p:sp>
      <p:sp>
        <p:nvSpPr>
          <p:cNvPr id="12" name="Rectangle 11">
            <a:extLst>
              <a:ext uri="{FF2B5EF4-FFF2-40B4-BE49-F238E27FC236}">
                <a16:creationId xmlns:a16="http://schemas.microsoft.com/office/drawing/2014/main" id="{9AD07653-A2A9-3046-B7EB-2CEC95B06163}"/>
              </a:ext>
            </a:extLst>
          </p:cNvPr>
          <p:cNvSpPr/>
          <p:nvPr/>
        </p:nvSpPr>
        <p:spPr>
          <a:xfrm>
            <a:off x="7198378" y="2382108"/>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Routing and placement established</a:t>
            </a:r>
          </a:p>
        </p:txBody>
      </p:sp>
      <p:sp>
        <p:nvSpPr>
          <p:cNvPr id="13" name="Rectangle 12">
            <a:extLst>
              <a:ext uri="{FF2B5EF4-FFF2-40B4-BE49-F238E27FC236}">
                <a16:creationId xmlns:a16="http://schemas.microsoft.com/office/drawing/2014/main" id="{670C4357-F2B8-B64F-B73B-D93F456D89E8}"/>
              </a:ext>
            </a:extLst>
          </p:cNvPr>
          <p:cNvSpPr/>
          <p:nvPr/>
        </p:nvSpPr>
        <p:spPr>
          <a:xfrm>
            <a:off x="8761635" y="2382108"/>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Source Land Transport booked</a:t>
            </a:r>
          </a:p>
        </p:txBody>
      </p:sp>
      <p:sp>
        <p:nvSpPr>
          <p:cNvPr id="14" name="Rectangle 13">
            <a:extLst>
              <a:ext uri="{FF2B5EF4-FFF2-40B4-BE49-F238E27FC236}">
                <a16:creationId xmlns:a16="http://schemas.microsoft.com/office/drawing/2014/main" id="{DF6FF63C-25D3-AA40-A063-AED688F9E2A5}"/>
              </a:ext>
            </a:extLst>
          </p:cNvPr>
          <p:cNvSpPr/>
          <p:nvPr/>
        </p:nvSpPr>
        <p:spPr>
          <a:xfrm>
            <a:off x="10196574" y="2360294"/>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Pickup time confirmed to manufacturer</a:t>
            </a:r>
          </a:p>
        </p:txBody>
      </p:sp>
      <p:sp>
        <p:nvSpPr>
          <p:cNvPr id="17" name="Rectangle 16">
            <a:extLst>
              <a:ext uri="{FF2B5EF4-FFF2-40B4-BE49-F238E27FC236}">
                <a16:creationId xmlns:a16="http://schemas.microsoft.com/office/drawing/2014/main" id="{BA0DB9C0-B4E3-1F46-81F8-35EDD07A832E}"/>
              </a:ext>
            </a:extLst>
          </p:cNvPr>
          <p:cNvSpPr/>
          <p:nvPr/>
        </p:nvSpPr>
        <p:spPr>
          <a:xfrm>
            <a:off x="6182594" y="180612"/>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received, update future availability and reserve space </a:t>
            </a:r>
          </a:p>
        </p:txBody>
      </p:sp>
      <p:sp>
        <p:nvSpPr>
          <p:cNvPr id="18" name="Rectangle 17">
            <a:extLst>
              <a:ext uri="{FF2B5EF4-FFF2-40B4-BE49-F238E27FC236}">
                <a16:creationId xmlns:a16="http://schemas.microsoft.com/office/drawing/2014/main" id="{82019796-0BFD-6047-999E-2D5DA20DA6F6}"/>
              </a:ext>
            </a:extLst>
          </p:cNvPr>
          <p:cNvSpPr/>
          <p:nvPr/>
        </p:nvSpPr>
        <p:spPr>
          <a:xfrm>
            <a:off x="7565151" y="180612"/>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placed, schedule and notify source transport </a:t>
            </a:r>
          </a:p>
        </p:txBody>
      </p:sp>
      <p:sp>
        <p:nvSpPr>
          <p:cNvPr id="21" name="Rectangle 20">
            <a:extLst>
              <a:ext uri="{FF2B5EF4-FFF2-40B4-BE49-F238E27FC236}">
                <a16:creationId xmlns:a16="http://schemas.microsoft.com/office/drawing/2014/main" id="{3FD74E2A-CD10-5D4F-AB3F-16CDD34136D1}"/>
              </a:ext>
            </a:extLst>
          </p:cNvPr>
          <p:cNvSpPr/>
          <p:nvPr/>
        </p:nvSpPr>
        <p:spPr>
          <a:xfrm>
            <a:off x="1518249" y="1000443"/>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placed, adjust confirmation penalty clauses </a:t>
            </a:r>
          </a:p>
        </p:txBody>
      </p:sp>
      <p:sp>
        <p:nvSpPr>
          <p:cNvPr id="23" name="Rectangle 22">
            <a:extLst>
              <a:ext uri="{FF2B5EF4-FFF2-40B4-BE49-F238E27FC236}">
                <a16:creationId xmlns:a16="http://schemas.microsoft.com/office/drawing/2014/main" id="{06D81D73-663B-D946-80D2-49AB7C342D1A}"/>
              </a:ext>
            </a:extLst>
          </p:cNvPr>
          <p:cNvSpPr/>
          <p:nvPr/>
        </p:nvSpPr>
        <p:spPr>
          <a:xfrm>
            <a:off x="417856" y="1000443"/>
            <a:ext cx="928343" cy="1027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Shipment Order</a:t>
            </a:r>
          </a:p>
        </p:txBody>
      </p:sp>
      <p:sp>
        <p:nvSpPr>
          <p:cNvPr id="24" name="Rounded Rectangle 23">
            <a:extLst>
              <a:ext uri="{FF2B5EF4-FFF2-40B4-BE49-F238E27FC236}">
                <a16:creationId xmlns:a16="http://schemas.microsoft.com/office/drawing/2014/main" id="{428A4CB3-5103-084B-9913-3816E6D885E6}"/>
              </a:ext>
            </a:extLst>
          </p:cNvPr>
          <p:cNvSpPr/>
          <p:nvPr/>
        </p:nvSpPr>
        <p:spPr>
          <a:xfrm>
            <a:off x="10196574" y="303133"/>
            <a:ext cx="1915174" cy="914400"/>
          </a:xfrm>
          <a:prstGeom prst="roundRect">
            <a:avLst/>
          </a:prstGeom>
          <a:pattFill prst="dkVert">
            <a:fgClr>
              <a:srgbClr val="FFD1EC"/>
            </a:fgClr>
            <a:bgClr>
              <a:schemeClr val="bg1"/>
            </a:bgClr>
          </a:patt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Land Transport Broker Scheduling System</a:t>
            </a:r>
          </a:p>
        </p:txBody>
      </p:sp>
      <p:sp>
        <p:nvSpPr>
          <p:cNvPr id="25" name="Rectangle 24">
            <a:extLst>
              <a:ext uri="{FF2B5EF4-FFF2-40B4-BE49-F238E27FC236}">
                <a16:creationId xmlns:a16="http://schemas.microsoft.com/office/drawing/2014/main" id="{8FD8A1EF-457F-D449-9A6B-147E97A71BF5}"/>
              </a:ext>
            </a:extLst>
          </p:cNvPr>
          <p:cNvSpPr/>
          <p:nvPr/>
        </p:nvSpPr>
        <p:spPr>
          <a:xfrm>
            <a:off x="10031177" y="3734095"/>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transport is booked confirm to manufacturer</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6" name="Rounded Rectangle 25">
            <a:extLst>
              <a:ext uri="{FF2B5EF4-FFF2-40B4-BE49-F238E27FC236}">
                <a16:creationId xmlns:a16="http://schemas.microsoft.com/office/drawing/2014/main" id="{090458BD-8163-F642-A2B4-1597852A9E74}"/>
              </a:ext>
            </a:extLst>
          </p:cNvPr>
          <p:cNvSpPr/>
          <p:nvPr/>
        </p:nvSpPr>
        <p:spPr>
          <a:xfrm>
            <a:off x="2994864" y="541491"/>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Inc</a:t>
            </a:r>
          </a:p>
        </p:txBody>
      </p:sp>
      <p:sp>
        <p:nvSpPr>
          <p:cNvPr id="27" name="Rectangle 26">
            <a:extLst>
              <a:ext uri="{FF2B5EF4-FFF2-40B4-BE49-F238E27FC236}">
                <a16:creationId xmlns:a16="http://schemas.microsoft.com/office/drawing/2014/main" id="{DBB3285A-11F0-AB4D-AF45-8B351DB12922}"/>
              </a:ext>
            </a:extLst>
          </p:cNvPr>
          <p:cNvSpPr/>
          <p:nvPr/>
        </p:nvSpPr>
        <p:spPr>
          <a:xfrm>
            <a:off x="2994864" y="1355559"/>
            <a:ext cx="3851596" cy="672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Order Shipping Preparation </a:t>
            </a:r>
          </a:p>
        </p:txBody>
      </p:sp>
      <p:sp>
        <p:nvSpPr>
          <p:cNvPr id="28" name="Rectangle 27">
            <a:extLst>
              <a:ext uri="{FF2B5EF4-FFF2-40B4-BE49-F238E27FC236}">
                <a16:creationId xmlns:a16="http://schemas.microsoft.com/office/drawing/2014/main" id="{5F977359-92DE-9C42-9588-FE6D41A6A7B4}"/>
              </a:ext>
            </a:extLst>
          </p:cNvPr>
          <p:cNvSpPr/>
          <p:nvPr/>
        </p:nvSpPr>
        <p:spPr>
          <a:xfrm>
            <a:off x="2919179" y="2360294"/>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Shipment Order Pending</a:t>
            </a:r>
          </a:p>
        </p:txBody>
      </p:sp>
      <p:sp>
        <p:nvSpPr>
          <p:cNvPr id="29" name="Rectangle 28">
            <a:extLst>
              <a:ext uri="{FF2B5EF4-FFF2-40B4-BE49-F238E27FC236}">
                <a16:creationId xmlns:a16="http://schemas.microsoft.com/office/drawing/2014/main" id="{655FA350-7425-404E-B62A-009598D78D9A}"/>
              </a:ext>
            </a:extLst>
          </p:cNvPr>
          <p:cNvSpPr/>
          <p:nvPr/>
        </p:nvSpPr>
        <p:spPr>
          <a:xfrm>
            <a:off x="4200182" y="2382108"/>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Voyage Found for Expected Container</a:t>
            </a:r>
          </a:p>
        </p:txBody>
      </p:sp>
      <p:sp>
        <p:nvSpPr>
          <p:cNvPr id="30" name="Rectangle 29">
            <a:extLst>
              <a:ext uri="{FF2B5EF4-FFF2-40B4-BE49-F238E27FC236}">
                <a16:creationId xmlns:a16="http://schemas.microsoft.com/office/drawing/2014/main" id="{2828FF53-ED09-B840-8DFB-E35860267706}"/>
              </a:ext>
            </a:extLst>
          </p:cNvPr>
          <p:cNvSpPr/>
          <p:nvPr/>
        </p:nvSpPr>
        <p:spPr>
          <a:xfrm>
            <a:off x="5635121" y="2346738"/>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Order Booked</a:t>
            </a:r>
          </a:p>
        </p:txBody>
      </p:sp>
      <p:sp>
        <p:nvSpPr>
          <p:cNvPr id="32" name="Rounded Rectangle 31">
            <a:extLst>
              <a:ext uri="{FF2B5EF4-FFF2-40B4-BE49-F238E27FC236}">
                <a16:creationId xmlns:a16="http://schemas.microsoft.com/office/drawing/2014/main" id="{BAAB4D5C-0B50-244D-80E1-418F0F74172A}"/>
              </a:ext>
            </a:extLst>
          </p:cNvPr>
          <p:cNvSpPr/>
          <p:nvPr/>
        </p:nvSpPr>
        <p:spPr>
          <a:xfrm>
            <a:off x="8826787" y="541491"/>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Land Transport Inc</a:t>
            </a:r>
          </a:p>
        </p:txBody>
      </p:sp>
      <p:sp>
        <p:nvSpPr>
          <p:cNvPr id="33" name="Rounded Rectangle 32">
            <a:extLst>
              <a:ext uri="{FF2B5EF4-FFF2-40B4-BE49-F238E27FC236}">
                <a16:creationId xmlns:a16="http://schemas.microsoft.com/office/drawing/2014/main" id="{459494A4-4EC4-EB45-8A5D-A75556C29803}"/>
              </a:ext>
            </a:extLst>
          </p:cNvPr>
          <p:cNvSpPr/>
          <p:nvPr/>
        </p:nvSpPr>
        <p:spPr>
          <a:xfrm>
            <a:off x="2919179" y="3716596"/>
            <a:ext cx="1915174" cy="914400"/>
          </a:xfrm>
          <a:prstGeom prst="roundRect">
            <a:avLst/>
          </a:prstGeom>
          <a:pattFill prst="dkVert">
            <a:fgClr>
              <a:srgbClr val="FFD1EC"/>
            </a:fgClr>
            <a:bgClr>
              <a:schemeClr val="bg1"/>
            </a:bgClr>
          </a:patt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 Voyage Scheduling System</a:t>
            </a:r>
          </a:p>
        </p:txBody>
      </p:sp>
      <p:sp>
        <p:nvSpPr>
          <p:cNvPr id="34" name="Rectangle 33">
            <a:extLst>
              <a:ext uri="{FF2B5EF4-FFF2-40B4-BE49-F238E27FC236}">
                <a16:creationId xmlns:a16="http://schemas.microsoft.com/office/drawing/2014/main" id="{CC6F7914-5830-4444-A422-1A7FEAE78AC4}"/>
              </a:ext>
            </a:extLst>
          </p:cNvPr>
          <p:cNvSpPr/>
          <p:nvPr/>
        </p:nvSpPr>
        <p:spPr>
          <a:xfrm>
            <a:off x="8947708" y="1343187"/>
            <a:ext cx="3164040" cy="672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Process Land Transportation Order</a:t>
            </a:r>
          </a:p>
        </p:txBody>
      </p:sp>
    </p:spTree>
    <p:extLst>
      <p:ext uri="{BB962C8B-B14F-4D97-AF65-F5344CB8AC3E}">
        <p14:creationId xmlns:p14="http://schemas.microsoft.com/office/powerpoint/2010/main" val="440686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80EE7C-170C-8949-BE2D-A4E8517ED74F}"/>
              </a:ext>
            </a:extLst>
          </p:cNvPr>
          <p:cNvSpPr/>
          <p:nvPr/>
        </p:nvSpPr>
        <p:spPr>
          <a:xfrm>
            <a:off x="2156603" y="1495229"/>
            <a:ext cx="1500997" cy="3189213"/>
          </a:xfrm>
          <a:prstGeom prst="rect">
            <a:avLst/>
          </a:prstGeom>
          <a:pattFill prst="dkVert">
            <a:fgClr>
              <a:schemeClr val="bg1">
                <a:lumMod val="85000"/>
              </a:schemeClr>
            </a:fgClr>
            <a:bgClr>
              <a:schemeClr val="bg1"/>
            </a:bgClr>
          </a:patt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Shipment Order</a:t>
            </a:r>
          </a:p>
        </p:txBody>
      </p:sp>
      <p:sp>
        <p:nvSpPr>
          <p:cNvPr id="7" name="Rectangle 6">
            <a:extLst>
              <a:ext uri="{FF2B5EF4-FFF2-40B4-BE49-F238E27FC236}">
                <a16:creationId xmlns:a16="http://schemas.microsoft.com/office/drawing/2014/main" id="{99510F25-C47F-1849-9C5E-0774778E3651}"/>
              </a:ext>
            </a:extLst>
          </p:cNvPr>
          <p:cNvSpPr/>
          <p:nvPr/>
        </p:nvSpPr>
        <p:spPr>
          <a:xfrm>
            <a:off x="1019356" y="159888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Shipment Order</a:t>
            </a:r>
          </a:p>
        </p:txBody>
      </p:sp>
      <p:sp>
        <p:nvSpPr>
          <p:cNvPr id="8" name="Rectangle 7">
            <a:extLst>
              <a:ext uri="{FF2B5EF4-FFF2-40B4-BE49-F238E27FC236}">
                <a16:creationId xmlns:a16="http://schemas.microsoft.com/office/drawing/2014/main" id="{4E0E58EE-97AB-0C41-AEF7-E71494161EA1}"/>
              </a:ext>
            </a:extLst>
          </p:cNvPr>
          <p:cNvSpPr/>
          <p:nvPr/>
        </p:nvSpPr>
        <p:spPr>
          <a:xfrm>
            <a:off x="4103295" y="430954"/>
            <a:ext cx="2141360" cy="49393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Shipment Order Placed</a:t>
            </a:r>
          </a:p>
        </p:txBody>
      </p:sp>
      <p:sp>
        <p:nvSpPr>
          <p:cNvPr id="10" name="Rectangle 9">
            <a:extLst>
              <a:ext uri="{FF2B5EF4-FFF2-40B4-BE49-F238E27FC236}">
                <a16:creationId xmlns:a16="http://schemas.microsoft.com/office/drawing/2014/main" id="{CA0A2F97-A176-2A43-80B5-BBBE751DB44C}"/>
              </a:ext>
            </a:extLst>
          </p:cNvPr>
          <p:cNvSpPr/>
          <p:nvPr/>
        </p:nvSpPr>
        <p:spPr>
          <a:xfrm>
            <a:off x="4073649" y="4676632"/>
            <a:ext cx="2187952" cy="67464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Routing and placement established</a:t>
            </a:r>
          </a:p>
        </p:txBody>
      </p:sp>
      <p:sp>
        <p:nvSpPr>
          <p:cNvPr id="13" name="Rectangle 12">
            <a:extLst>
              <a:ext uri="{FF2B5EF4-FFF2-40B4-BE49-F238E27FC236}">
                <a16:creationId xmlns:a16="http://schemas.microsoft.com/office/drawing/2014/main" id="{EFA65542-B2EC-9C4B-97EA-68B2B75C9043}"/>
              </a:ext>
            </a:extLst>
          </p:cNvPr>
          <p:cNvSpPr/>
          <p:nvPr/>
        </p:nvSpPr>
        <p:spPr>
          <a:xfrm>
            <a:off x="4073649" y="2351509"/>
            <a:ext cx="2171006" cy="49393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Appropriate Container type ordered</a:t>
            </a:r>
          </a:p>
        </p:txBody>
      </p:sp>
      <p:sp>
        <p:nvSpPr>
          <p:cNvPr id="15" name="Rectangle 14">
            <a:extLst>
              <a:ext uri="{FF2B5EF4-FFF2-40B4-BE49-F238E27FC236}">
                <a16:creationId xmlns:a16="http://schemas.microsoft.com/office/drawing/2014/main" id="{ED29BFAC-0D0E-4E42-ACC0-0F058BA044AD}"/>
              </a:ext>
            </a:extLst>
          </p:cNvPr>
          <p:cNvSpPr/>
          <p:nvPr/>
        </p:nvSpPr>
        <p:spPr>
          <a:xfrm>
            <a:off x="4073649" y="1676868"/>
            <a:ext cx="2171006" cy="49393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Shipment Order Pending</a:t>
            </a:r>
          </a:p>
        </p:txBody>
      </p:sp>
      <p:sp>
        <p:nvSpPr>
          <p:cNvPr id="19" name="Rectangle 18">
            <a:extLst>
              <a:ext uri="{FF2B5EF4-FFF2-40B4-BE49-F238E27FC236}">
                <a16:creationId xmlns:a16="http://schemas.microsoft.com/office/drawing/2014/main" id="{5B8748DF-3057-8041-92D2-271EA532B958}"/>
              </a:ext>
            </a:extLst>
          </p:cNvPr>
          <p:cNvSpPr/>
          <p:nvPr/>
        </p:nvSpPr>
        <p:spPr>
          <a:xfrm>
            <a:off x="4073649" y="2994913"/>
            <a:ext cx="2171006" cy="43408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Voyage Found for Expected Container</a:t>
            </a:r>
          </a:p>
        </p:txBody>
      </p:sp>
      <p:sp>
        <p:nvSpPr>
          <p:cNvPr id="20" name="Rectangle 19">
            <a:extLst>
              <a:ext uri="{FF2B5EF4-FFF2-40B4-BE49-F238E27FC236}">
                <a16:creationId xmlns:a16="http://schemas.microsoft.com/office/drawing/2014/main" id="{956CE74F-0F76-4D4A-BCA5-426AF8907FDA}"/>
              </a:ext>
            </a:extLst>
          </p:cNvPr>
          <p:cNvSpPr/>
          <p:nvPr/>
        </p:nvSpPr>
        <p:spPr>
          <a:xfrm>
            <a:off x="4073649" y="3525000"/>
            <a:ext cx="2171006" cy="43408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Order Booked</a:t>
            </a:r>
          </a:p>
        </p:txBody>
      </p:sp>
      <p:sp>
        <p:nvSpPr>
          <p:cNvPr id="21" name="Rectangle 20">
            <a:extLst>
              <a:ext uri="{FF2B5EF4-FFF2-40B4-BE49-F238E27FC236}">
                <a16:creationId xmlns:a16="http://schemas.microsoft.com/office/drawing/2014/main" id="{0933E6D6-273B-3944-9B19-B95C408CB326}"/>
              </a:ext>
            </a:extLst>
          </p:cNvPr>
          <p:cNvSpPr/>
          <p:nvPr/>
        </p:nvSpPr>
        <p:spPr>
          <a:xfrm>
            <a:off x="4103295" y="1019166"/>
            <a:ext cx="2141361" cy="57972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Order Confirmed accepting business conditions and SLA</a:t>
            </a:r>
          </a:p>
        </p:txBody>
      </p:sp>
      <p:sp>
        <p:nvSpPr>
          <p:cNvPr id="22" name="Rectangle 21">
            <a:extLst>
              <a:ext uri="{FF2B5EF4-FFF2-40B4-BE49-F238E27FC236}">
                <a16:creationId xmlns:a16="http://schemas.microsoft.com/office/drawing/2014/main" id="{5F4F35B9-80EC-0D4F-8F26-4149559FE66E}"/>
              </a:ext>
            </a:extLst>
          </p:cNvPr>
          <p:cNvSpPr/>
          <p:nvPr/>
        </p:nvSpPr>
        <p:spPr>
          <a:xfrm>
            <a:off x="4090595" y="4104721"/>
            <a:ext cx="2171006" cy="49393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Product Shipped</a:t>
            </a:r>
          </a:p>
        </p:txBody>
      </p:sp>
      <p:sp>
        <p:nvSpPr>
          <p:cNvPr id="12" name="Rectangle 11">
            <a:extLst>
              <a:ext uri="{FF2B5EF4-FFF2-40B4-BE49-F238E27FC236}">
                <a16:creationId xmlns:a16="http://schemas.microsoft.com/office/drawing/2014/main" id="{D01FEB48-4C3A-1F41-A91E-7444C8C49E0B}"/>
              </a:ext>
            </a:extLst>
          </p:cNvPr>
          <p:cNvSpPr/>
          <p:nvPr/>
        </p:nvSpPr>
        <p:spPr>
          <a:xfrm>
            <a:off x="9409018" y="2137731"/>
            <a:ext cx="2490922" cy="2023705"/>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lumMod val="75000"/>
                  </a:schemeClr>
                </a:solidFill>
              </a:rPr>
              <a:t>Order: </a:t>
            </a:r>
          </a:p>
          <a:p>
            <a:pPr algn="ctr"/>
            <a:r>
              <a:rPr lang="en-US" sz="1400" dirty="0">
                <a:solidFill>
                  <a:schemeClr val="accent1">
                    <a:lumMod val="75000"/>
                  </a:schemeClr>
                </a:solidFill>
              </a:rPr>
              <a:t>estimate delivery data</a:t>
            </a:r>
          </a:p>
          <a:p>
            <a:pPr algn="ctr"/>
            <a:r>
              <a:rPr lang="en-US" sz="1400" dirty="0">
                <a:solidFill>
                  <a:schemeClr val="accent1">
                    <a:lumMod val="75000"/>
                  </a:schemeClr>
                </a:solidFill>
              </a:rPr>
              <a:t>Destination</a:t>
            </a:r>
          </a:p>
          <a:p>
            <a:pPr algn="ctr"/>
            <a:r>
              <a:rPr lang="en-US" sz="1400" dirty="0">
                <a:solidFill>
                  <a:schemeClr val="accent1">
                    <a:lumMod val="75000"/>
                  </a:schemeClr>
                </a:solidFill>
              </a:rPr>
              <a:t>Pickup date</a:t>
            </a:r>
          </a:p>
          <a:p>
            <a:pPr algn="ctr"/>
            <a:r>
              <a:rPr lang="en-US" sz="1400" dirty="0">
                <a:solidFill>
                  <a:schemeClr val="accent1">
                    <a:lumMod val="75000"/>
                  </a:schemeClr>
                </a:solidFill>
              </a:rPr>
              <a:t>Product ID</a:t>
            </a:r>
          </a:p>
          <a:p>
            <a:pPr algn="ctr"/>
            <a:r>
              <a:rPr lang="en-US" sz="1400" dirty="0" err="1">
                <a:solidFill>
                  <a:schemeClr val="accent1">
                    <a:lumMod val="75000"/>
                  </a:schemeClr>
                </a:solidFill>
              </a:rPr>
              <a:t>quantiry</a:t>
            </a:r>
            <a:endParaRPr lang="en-US" sz="1400" dirty="0">
              <a:solidFill>
                <a:schemeClr val="accent1">
                  <a:lumMod val="75000"/>
                </a:schemeClr>
              </a:solidFill>
            </a:endParaRPr>
          </a:p>
        </p:txBody>
      </p:sp>
    </p:spTree>
    <p:extLst>
      <p:ext uri="{BB962C8B-B14F-4D97-AF65-F5344CB8AC3E}">
        <p14:creationId xmlns:p14="http://schemas.microsoft.com/office/powerpoint/2010/main" val="42077477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8892" y="4958789"/>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26204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645778" y="506181"/>
            <a:ext cx="3346515" cy="369332"/>
          </a:xfrm>
          <a:prstGeom prst="rect">
            <a:avLst/>
          </a:prstGeom>
          <a:noFill/>
        </p:spPr>
        <p:txBody>
          <a:bodyPr wrap="square" rtlCol="0">
            <a:spAutoFit/>
          </a:bodyPr>
          <a:lstStyle/>
          <a:p>
            <a:pPr algn="ctr"/>
            <a:r>
              <a:rPr lang="en-US" dirty="0"/>
              <a:t>order-command-</a:t>
            </a:r>
            <a:r>
              <a:rPr lang="en-US" dirty="0" err="1"/>
              <a:t>ms</a:t>
            </a:r>
            <a:endParaRPr lang="en-US" dirty="0"/>
          </a:p>
        </p:txBody>
      </p:sp>
      <p:cxnSp>
        <p:nvCxnSpPr>
          <p:cNvPr id="8" name="Straight Arrow Connector 7">
            <a:extLst>
              <a:ext uri="{FF2B5EF4-FFF2-40B4-BE49-F238E27FC236}">
                <a16:creationId xmlns:a16="http://schemas.microsoft.com/office/drawing/2014/main" id="{0E8BDDF1-BD7E-974E-9EFE-04D0D0F1F9EF}"/>
              </a:ext>
            </a:extLst>
          </p:cNvPr>
          <p:cNvCxnSpPr>
            <a:cxnSpLocks/>
          </p:cNvCxnSpPr>
          <p:nvPr/>
        </p:nvCxnSpPr>
        <p:spPr>
          <a:xfrm>
            <a:off x="810705" y="148255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D59376-B2B5-3840-9892-673355FF0740}"/>
              </a:ext>
            </a:extLst>
          </p:cNvPr>
          <p:cNvSpPr txBox="1"/>
          <p:nvPr/>
        </p:nvSpPr>
        <p:spPr>
          <a:xfrm>
            <a:off x="1050719" y="1092030"/>
            <a:ext cx="1717589" cy="369332"/>
          </a:xfrm>
          <a:prstGeom prst="rect">
            <a:avLst/>
          </a:prstGeom>
          <a:noFill/>
        </p:spPr>
        <p:txBody>
          <a:bodyPr wrap="square" rtlCol="0">
            <a:spAutoFit/>
          </a:bodyPr>
          <a:lstStyle/>
          <a:p>
            <a:pPr algn="ctr"/>
            <a:r>
              <a:rPr lang="en-US" dirty="0"/>
              <a:t>Create</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746589" y="2687885"/>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21487" y="2666409"/>
            <a:ext cx="1717589" cy="369332"/>
          </a:xfrm>
          <a:prstGeom prst="rect">
            <a:avLst/>
          </a:prstGeom>
          <a:noFill/>
        </p:spPr>
        <p:txBody>
          <a:bodyPr wrap="square" rtlCol="0">
            <a:spAutoFit/>
          </a:bodyPr>
          <a:lstStyle/>
          <a:p>
            <a:pPr algn="ctr"/>
            <a:r>
              <a:rPr lang="en-US" dirty="0" err="1"/>
              <a:t>GetAll</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45629" y="2779890"/>
            <a:ext cx="2263347" cy="0"/>
          </a:xfrm>
          <a:prstGeom prst="straightConnector1">
            <a:avLst/>
          </a:prstGeom>
          <a:ln w="254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D32B243-00AD-0B49-9A40-C3535995231F}"/>
              </a:ext>
            </a:extLst>
          </p:cNvPr>
          <p:cNvCxnSpPr>
            <a:cxnSpLocks/>
          </p:cNvCxnSpPr>
          <p:nvPr/>
        </p:nvCxnSpPr>
        <p:spPr>
          <a:xfrm>
            <a:off x="7368201" y="1482556"/>
            <a:ext cx="2263346" cy="0"/>
          </a:xfrm>
          <a:prstGeom prst="straightConnector1">
            <a:avLst/>
          </a:prstGeom>
          <a:ln w="254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15846" y="1026296"/>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52629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02FE0A0-958B-1F46-8573-710502978F7D}"/>
              </a:ext>
            </a:extLst>
          </p:cNvPr>
          <p:cNvSpPr txBox="1"/>
          <p:nvPr/>
        </p:nvSpPr>
        <p:spPr>
          <a:xfrm>
            <a:off x="7769254" y="1113224"/>
            <a:ext cx="1461243" cy="338554"/>
          </a:xfrm>
          <a:prstGeom prst="rect">
            <a:avLst/>
          </a:prstGeom>
          <a:noFill/>
        </p:spPr>
        <p:txBody>
          <a:bodyPr wrap="square" rtlCol="0">
            <a:spAutoFit/>
          </a:bodyPr>
          <a:lstStyle/>
          <a:p>
            <a:r>
              <a:rPr lang="en-US" sz="1600" i="1" dirty="0" err="1"/>
              <a:t>OrderCreated</a:t>
            </a:r>
            <a:endParaRPr lang="en-US" sz="1600" i="1" dirty="0"/>
          </a:p>
        </p:txBody>
      </p:sp>
      <p:cxnSp>
        <p:nvCxnSpPr>
          <p:cNvPr id="28" name="Straight Arrow Connector 27">
            <a:extLst>
              <a:ext uri="{FF2B5EF4-FFF2-40B4-BE49-F238E27FC236}">
                <a16:creationId xmlns:a16="http://schemas.microsoft.com/office/drawing/2014/main" id="{467937B0-DAD2-9D49-B0F5-8E7400365791}"/>
              </a:ext>
            </a:extLst>
          </p:cNvPr>
          <p:cNvCxnSpPr/>
          <p:nvPr/>
        </p:nvCxnSpPr>
        <p:spPr>
          <a:xfrm>
            <a:off x="3136556" y="1482556"/>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505FD44-3985-3941-BC77-3B765CB6853E}"/>
              </a:ext>
            </a:extLst>
          </p:cNvPr>
          <p:cNvSpPr txBox="1"/>
          <p:nvPr/>
        </p:nvSpPr>
        <p:spPr>
          <a:xfrm>
            <a:off x="4510216" y="1297890"/>
            <a:ext cx="1585780" cy="369332"/>
          </a:xfrm>
          <a:prstGeom prst="rect">
            <a:avLst/>
          </a:prstGeom>
          <a:noFill/>
        </p:spPr>
        <p:txBody>
          <a:bodyPr wrap="square" rtlCol="0">
            <a:spAutoFit/>
          </a:bodyPr>
          <a:lstStyle/>
          <a:p>
            <a:pPr algn="ctr"/>
            <a:r>
              <a:rPr lang="en-US" dirty="0"/>
              <a:t>validation</a:t>
            </a:r>
          </a:p>
        </p:txBody>
      </p:sp>
      <p:sp>
        <p:nvSpPr>
          <p:cNvPr id="31" name="Can 30">
            <a:extLst>
              <a:ext uri="{FF2B5EF4-FFF2-40B4-BE49-F238E27FC236}">
                <a16:creationId xmlns:a16="http://schemas.microsoft.com/office/drawing/2014/main" id="{0273731B-82C2-0147-9DA7-04C0ED86ED9A}"/>
              </a:ext>
            </a:extLst>
          </p:cNvPr>
          <p:cNvSpPr/>
          <p:nvPr/>
        </p:nvSpPr>
        <p:spPr>
          <a:xfrm>
            <a:off x="6410101" y="2406145"/>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0649ECDE-27F7-D74B-8995-C1163F86F523}"/>
              </a:ext>
            </a:extLst>
          </p:cNvPr>
          <p:cNvCxnSpPr>
            <a:cxnSpLocks/>
          </p:cNvCxnSpPr>
          <p:nvPr/>
        </p:nvCxnSpPr>
        <p:spPr>
          <a:xfrm>
            <a:off x="3120627" y="2687885"/>
            <a:ext cx="3102392" cy="24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37A6C3B-1E9A-9548-8E3B-AC672D1CDF38}"/>
              </a:ext>
            </a:extLst>
          </p:cNvPr>
          <p:cNvCxnSpPr>
            <a:cxnSpLocks/>
          </p:cNvCxnSpPr>
          <p:nvPr/>
        </p:nvCxnSpPr>
        <p:spPr>
          <a:xfrm>
            <a:off x="810705" y="2129870"/>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234CDEF-AAB0-7345-A270-4155751206D6}"/>
              </a:ext>
            </a:extLst>
          </p:cNvPr>
          <p:cNvSpPr txBox="1"/>
          <p:nvPr/>
        </p:nvSpPr>
        <p:spPr>
          <a:xfrm>
            <a:off x="1050719" y="1793123"/>
            <a:ext cx="1717589" cy="369332"/>
          </a:xfrm>
          <a:prstGeom prst="rect">
            <a:avLst/>
          </a:prstGeom>
          <a:noFill/>
        </p:spPr>
        <p:txBody>
          <a:bodyPr wrap="square" rtlCol="0">
            <a:spAutoFit/>
          </a:bodyPr>
          <a:lstStyle/>
          <a:p>
            <a:pPr algn="ctr"/>
            <a:r>
              <a:rPr lang="en-US" dirty="0"/>
              <a:t>Update</a:t>
            </a:r>
          </a:p>
        </p:txBody>
      </p:sp>
      <p:cxnSp>
        <p:nvCxnSpPr>
          <p:cNvPr id="43" name="Straight Arrow Connector 42">
            <a:extLst>
              <a:ext uri="{FF2B5EF4-FFF2-40B4-BE49-F238E27FC236}">
                <a16:creationId xmlns:a16="http://schemas.microsoft.com/office/drawing/2014/main" id="{E7E78E0E-6A58-B043-911D-AA72E72184F7}"/>
              </a:ext>
            </a:extLst>
          </p:cNvPr>
          <p:cNvCxnSpPr/>
          <p:nvPr/>
        </p:nvCxnSpPr>
        <p:spPr>
          <a:xfrm>
            <a:off x="3152486" y="2129870"/>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448FF7E-D1E1-694C-9286-86B2C0905F67}"/>
              </a:ext>
            </a:extLst>
          </p:cNvPr>
          <p:cNvSpPr txBox="1"/>
          <p:nvPr/>
        </p:nvSpPr>
        <p:spPr>
          <a:xfrm>
            <a:off x="4526146" y="1945204"/>
            <a:ext cx="1585780" cy="369332"/>
          </a:xfrm>
          <a:prstGeom prst="rect">
            <a:avLst/>
          </a:prstGeom>
          <a:noFill/>
        </p:spPr>
        <p:txBody>
          <a:bodyPr wrap="square" rtlCol="0">
            <a:spAutoFit/>
          </a:bodyPr>
          <a:lstStyle/>
          <a:p>
            <a:pPr algn="ctr"/>
            <a:r>
              <a:rPr lang="en-US" dirty="0"/>
              <a:t>validation</a:t>
            </a:r>
          </a:p>
        </p:txBody>
      </p:sp>
      <p:cxnSp>
        <p:nvCxnSpPr>
          <p:cNvPr id="40" name="Straight Arrow Connector 39">
            <a:extLst>
              <a:ext uri="{FF2B5EF4-FFF2-40B4-BE49-F238E27FC236}">
                <a16:creationId xmlns:a16="http://schemas.microsoft.com/office/drawing/2014/main" id="{F1468FB5-52C9-C44B-90C7-29B4EF70ED80}"/>
              </a:ext>
            </a:extLst>
          </p:cNvPr>
          <p:cNvCxnSpPr>
            <a:cxnSpLocks/>
            <a:endCxn id="31" idx="2"/>
          </p:cNvCxnSpPr>
          <p:nvPr/>
        </p:nvCxnSpPr>
        <p:spPr>
          <a:xfrm>
            <a:off x="5622324" y="2335643"/>
            <a:ext cx="787777" cy="6018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558AD30-2404-BA4A-B7C5-A589F5E8DD95}"/>
              </a:ext>
            </a:extLst>
          </p:cNvPr>
          <p:cNvCxnSpPr>
            <a:cxnSpLocks/>
          </p:cNvCxnSpPr>
          <p:nvPr/>
        </p:nvCxnSpPr>
        <p:spPr>
          <a:xfrm>
            <a:off x="7376273" y="2128499"/>
            <a:ext cx="2263346" cy="0"/>
          </a:xfrm>
          <a:prstGeom prst="straightConnector1">
            <a:avLst/>
          </a:prstGeom>
          <a:ln w="254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1E8D35F-E752-9441-ADCD-4BB76725769B}"/>
              </a:ext>
            </a:extLst>
          </p:cNvPr>
          <p:cNvSpPr txBox="1"/>
          <p:nvPr/>
        </p:nvSpPr>
        <p:spPr>
          <a:xfrm>
            <a:off x="7777326" y="1759167"/>
            <a:ext cx="1564382" cy="338554"/>
          </a:xfrm>
          <a:prstGeom prst="rect">
            <a:avLst/>
          </a:prstGeom>
          <a:noFill/>
        </p:spPr>
        <p:txBody>
          <a:bodyPr wrap="square" rtlCol="0">
            <a:spAutoFit/>
          </a:bodyPr>
          <a:lstStyle/>
          <a:p>
            <a:r>
              <a:rPr lang="en-US" sz="1600" i="1" dirty="0" err="1"/>
              <a:t>OrderUpdated</a:t>
            </a:r>
            <a:endParaRPr lang="en-US" sz="1600" i="1" dirty="0"/>
          </a:p>
        </p:txBody>
      </p:sp>
      <p:sp>
        <p:nvSpPr>
          <p:cNvPr id="51" name="TextBox 50">
            <a:extLst>
              <a:ext uri="{FF2B5EF4-FFF2-40B4-BE49-F238E27FC236}">
                <a16:creationId xmlns:a16="http://schemas.microsoft.com/office/drawing/2014/main" id="{7532EE23-7F4D-0C4C-B4F3-9A27039724CD}"/>
              </a:ext>
            </a:extLst>
          </p:cNvPr>
          <p:cNvSpPr txBox="1"/>
          <p:nvPr/>
        </p:nvSpPr>
        <p:spPr>
          <a:xfrm>
            <a:off x="7636688" y="2762637"/>
            <a:ext cx="1681230" cy="830997"/>
          </a:xfrm>
          <a:prstGeom prst="rect">
            <a:avLst/>
          </a:prstGeom>
          <a:noFill/>
        </p:spPr>
        <p:txBody>
          <a:bodyPr wrap="square" rtlCol="0">
            <a:spAutoFit/>
          </a:bodyPr>
          <a:lstStyle/>
          <a:p>
            <a:r>
              <a:rPr lang="en-US" sz="1600" dirty="0" err="1"/>
              <a:t>OrderCreated</a:t>
            </a:r>
            <a:endParaRPr lang="en-US" sz="1600" dirty="0"/>
          </a:p>
          <a:p>
            <a:r>
              <a:rPr lang="en-US" sz="1600" dirty="0" err="1"/>
              <a:t>OrderUpdated</a:t>
            </a:r>
            <a:endParaRPr lang="en-US" sz="1600" dirty="0"/>
          </a:p>
          <a:p>
            <a:r>
              <a:rPr lang="en-US" sz="1600" dirty="0" err="1"/>
              <a:t>OrderAssigned</a:t>
            </a:r>
            <a:endParaRPr lang="en-US" sz="1600" dirty="0"/>
          </a:p>
        </p:txBody>
      </p:sp>
      <p:sp>
        <p:nvSpPr>
          <p:cNvPr id="29" name="Rectangle 28">
            <a:extLst>
              <a:ext uri="{FF2B5EF4-FFF2-40B4-BE49-F238E27FC236}">
                <a16:creationId xmlns:a16="http://schemas.microsoft.com/office/drawing/2014/main" id="{A094D61C-E007-CC4C-8C6D-BF73B8B83B2A}"/>
              </a:ext>
            </a:extLst>
          </p:cNvPr>
          <p:cNvSpPr/>
          <p:nvPr/>
        </p:nvSpPr>
        <p:spPr>
          <a:xfrm>
            <a:off x="3136556" y="4353866"/>
            <a:ext cx="4215714" cy="22572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E6CA38AC-A6E6-884C-A2B8-0E6F64016196}"/>
              </a:ext>
            </a:extLst>
          </p:cNvPr>
          <p:cNvCxnSpPr/>
          <p:nvPr/>
        </p:nvCxnSpPr>
        <p:spPr>
          <a:xfrm>
            <a:off x="810704" y="4851525"/>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2BD6E8C-D54A-9E45-B9BD-0DB80BAF0E5B}"/>
              </a:ext>
            </a:extLst>
          </p:cNvPr>
          <p:cNvSpPr txBox="1"/>
          <p:nvPr/>
        </p:nvSpPr>
        <p:spPr>
          <a:xfrm>
            <a:off x="1013253" y="4579931"/>
            <a:ext cx="1717589" cy="369332"/>
          </a:xfrm>
          <a:prstGeom prst="rect">
            <a:avLst/>
          </a:prstGeom>
          <a:noFill/>
        </p:spPr>
        <p:txBody>
          <a:bodyPr wrap="square" rtlCol="0">
            <a:spAutoFit/>
          </a:bodyPr>
          <a:lstStyle/>
          <a:p>
            <a:pPr algn="ctr"/>
            <a:r>
              <a:rPr lang="en-US" dirty="0" err="1"/>
              <a:t>GetByManuf</a:t>
            </a:r>
            <a:endParaRPr lang="en-US" dirty="0"/>
          </a:p>
        </p:txBody>
      </p:sp>
      <p:cxnSp>
        <p:nvCxnSpPr>
          <p:cNvPr id="34" name="Straight Arrow Connector 33">
            <a:extLst>
              <a:ext uri="{FF2B5EF4-FFF2-40B4-BE49-F238E27FC236}">
                <a16:creationId xmlns:a16="http://schemas.microsoft.com/office/drawing/2014/main" id="{B7FA279B-4D5A-7044-898D-5F8E6108B567}"/>
              </a:ext>
            </a:extLst>
          </p:cNvPr>
          <p:cNvCxnSpPr/>
          <p:nvPr/>
        </p:nvCxnSpPr>
        <p:spPr>
          <a:xfrm>
            <a:off x="810704" y="569598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59636AD-D61D-8742-A007-F982FA87CAA8}"/>
              </a:ext>
            </a:extLst>
          </p:cNvPr>
          <p:cNvSpPr txBox="1"/>
          <p:nvPr/>
        </p:nvSpPr>
        <p:spPr>
          <a:xfrm>
            <a:off x="993913" y="3088640"/>
            <a:ext cx="1717589" cy="369332"/>
          </a:xfrm>
          <a:prstGeom prst="rect">
            <a:avLst/>
          </a:prstGeom>
          <a:noFill/>
        </p:spPr>
        <p:txBody>
          <a:bodyPr wrap="square" rtlCol="0">
            <a:spAutoFit/>
          </a:bodyPr>
          <a:lstStyle/>
          <a:p>
            <a:pPr algn="ctr"/>
            <a:r>
              <a:rPr lang="en-US" dirty="0" err="1"/>
              <a:t>GetById</a:t>
            </a:r>
            <a:endParaRPr lang="en-US" dirty="0"/>
          </a:p>
        </p:txBody>
      </p:sp>
      <p:cxnSp>
        <p:nvCxnSpPr>
          <p:cNvPr id="36" name="Straight Arrow Connector 35">
            <a:extLst>
              <a:ext uri="{FF2B5EF4-FFF2-40B4-BE49-F238E27FC236}">
                <a16:creationId xmlns:a16="http://schemas.microsoft.com/office/drawing/2014/main" id="{A8BB5A35-B448-6E42-AE64-B6AA3E2B0073}"/>
              </a:ext>
            </a:extLst>
          </p:cNvPr>
          <p:cNvCxnSpPr/>
          <p:nvPr/>
        </p:nvCxnSpPr>
        <p:spPr>
          <a:xfrm>
            <a:off x="810704" y="6456728"/>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0126CE9-550C-8F41-9C1D-E05A30D21841}"/>
              </a:ext>
            </a:extLst>
          </p:cNvPr>
          <p:cNvSpPr txBox="1"/>
          <p:nvPr/>
        </p:nvSpPr>
        <p:spPr>
          <a:xfrm>
            <a:off x="1013253" y="6185134"/>
            <a:ext cx="1717589" cy="369332"/>
          </a:xfrm>
          <a:prstGeom prst="rect">
            <a:avLst/>
          </a:prstGeom>
          <a:noFill/>
        </p:spPr>
        <p:txBody>
          <a:bodyPr wrap="square" rtlCol="0">
            <a:spAutoFit/>
          </a:bodyPr>
          <a:lstStyle/>
          <a:p>
            <a:pPr algn="ctr"/>
            <a:r>
              <a:rPr lang="en-US" dirty="0" err="1"/>
              <a:t>GetAllPending</a:t>
            </a:r>
            <a:endParaRPr lang="en-US" dirty="0"/>
          </a:p>
        </p:txBody>
      </p:sp>
      <p:cxnSp>
        <p:nvCxnSpPr>
          <p:cNvPr id="39" name="Straight Arrow Connector 38">
            <a:extLst>
              <a:ext uri="{FF2B5EF4-FFF2-40B4-BE49-F238E27FC236}">
                <a16:creationId xmlns:a16="http://schemas.microsoft.com/office/drawing/2014/main" id="{AC706704-B6AF-0047-B848-71013B21D926}"/>
              </a:ext>
            </a:extLst>
          </p:cNvPr>
          <p:cNvCxnSpPr>
            <a:cxnSpLocks/>
          </p:cNvCxnSpPr>
          <p:nvPr/>
        </p:nvCxnSpPr>
        <p:spPr>
          <a:xfrm flipH="1">
            <a:off x="7352271" y="2937485"/>
            <a:ext cx="2256705" cy="2566114"/>
          </a:xfrm>
          <a:prstGeom prst="straightConnector1">
            <a:avLst/>
          </a:prstGeom>
          <a:ln w="254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Can 49">
            <a:extLst>
              <a:ext uri="{FF2B5EF4-FFF2-40B4-BE49-F238E27FC236}">
                <a16:creationId xmlns:a16="http://schemas.microsoft.com/office/drawing/2014/main" id="{C8CAFB20-89F3-564D-B2AE-BB90C7CBEBDC}"/>
              </a:ext>
            </a:extLst>
          </p:cNvPr>
          <p:cNvSpPr/>
          <p:nvPr/>
        </p:nvSpPr>
        <p:spPr>
          <a:xfrm>
            <a:off x="5782961" y="5219396"/>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Arrow Connector 51">
            <a:extLst>
              <a:ext uri="{FF2B5EF4-FFF2-40B4-BE49-F238E27FC236}">
                <a16:creationId xmlns:a16="http://schemas.microsoft.com/office/drawing/2014/main" id="{CD43458F-2428-664F-8303-E6A4A8F12ABB}"/>
              </a:ext>
            </a:extLst>
          </p:cNvPr>
          <p:cNvCxnSpPr/>
          <p:nvPr/>
        </p:nvCxnSpPr>
        <p:spPr>
          <a:xfrm>
            <a:off x="3136555" y="4870987"/>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30AC866-5EFC-2044-AE24-BB6176C1EF9E}"/>
              </a:ext>
            </a:extLst>
          </p:cNvPr>
          <p:cNvCxnSpPr>
            <a:endCxn id="50" idx="2"/>
          </p:cNvCxnSpPr>
          <p:nvPr/>
        </p:nvCxnSpPr>
        <p:spPr>
          <a:xfrm>
            <a:off x="3136555" y="5717184"/>
            <a:ext cx="2646406" cy="33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A02BB50-B159-2841-9ECD-EB89876CF41D}"/>
              </a:ext>
            </a:extLst>
          </p:cNvPr>
          <p:cNvCxnSpPr/>
          <p:nvPr/>
        </p:nvCxnSpPr>
        <p:spPr>
          <a:xfrm flipV="1">
            <a:off x="3136555" y="5961468"/>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94692CC-1660-654E-B26A-B0158CF013ED}"/>
              </a:ext>
            </a:extLst>
          </p:cNvPr>
          <p:cNvCxnSpPr/>
          <p:nvPr/>
        </p:nvCxnSpPr>
        <p:spPr>
          <a:xfrm flipH="1">
            <a:off x="6610864" y="5515958"/>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79F5A99-D87F-4447-AE5D-13F79C1C4CB9}"/>
              </a:ext>
            </a:extLst>
          </p:cNvPr>
          <p:cNvSpPr txBox="1"/>
          <p:nvPr/>
        </p:nvSpPr>
        <p:spPr>
          <a:xfrm>
            <a:off x="7626179" y="4267836"/>
            <a:ext cx="2980751" cy="861774"/>
          </a:xfrm>
          <a:prstGeom prst="rect">
            <a:avLst/>
          </a:prstGeom>
          <a:noFill/>
        </p:spPr>
        <p:txBody>
          <a:bodyPr wrap="square" rtlCol="0">
            <a:spAutoFit/>
          </a:bodyPr>
          <a:lstStyle/>
          <a:p>
            <a:r>
              <a:rPr lang="en-US" sz="1600" dirty="0" err="1"/>
              <a:t>OrderCreated</a:t>
            </a:r>
            <a:endParaRPr lang="en-US" sz="1600" dirty="0"/>
          </a:p>
          <a:p>
            <a:r>
              <a:rPr lang="en-US" sz="1600" dirty="0" err="1"/>
              <a:t>OrderUpdated</a:t>
            </a:r>
            <a:endParaRPr lang="en-US" sz="1600" dirty="0"/>
          </a:p>
          <a:p>
            <a:r>
              <a:rPr lang="en-US" sz="1600" dirty="0" err="1"/>
              <a:t>OrderAssigned</a:t>
            </a:r>
            <a:endParaRPr lang="en-US" sz="1600" dirty="0"/>
          </a:p>
        </p:txBody>
      </p:sp>
      <p:sp>
        <p:nvSpPr>
          <p:cNvPr id="3" name="TextBox 2">
            <a:extLst>
              <a:ext uri="{FF2B5EF4-FFF2-40B4-BE49-F238E27FC236}">
                <a16:creationId xmlns:a16="http://schemas.microsoft.com/office/drawing/2014/main" id="{7D517ECB-FF1B-5242-9753-614D2A52982C}"/>
              </a:ext>
            </a:extLst>
          </p:cNvPr>
          <p:cNvSpPr txBox="1"/>
          <p:nvPr/>
        </p:nvSpPr>
        <p:spPr>
          <a:xfrm>
            <a:off x="9658892" y="2666409"/>
            <a:ext cx="1162369" cy="369332"/>
          </a:xfrm>
          <a:prstGeom prst="rect">
            <a:avLst/>
          </a:prstGeom>
          <a:noFill/>
        </p:spPr>
        <p:txBody>
          <a:bodyPr wrap="none" rtlCol="0">
            <a:spAutoFit/>
          </a:bodyPr>
          <a:lstStyle/>
          <a:p>
            <a:r>
              <a:rPr lang="en-US" dirty="0"/>
              <a:t>Partition 0</a:t>
            </a:r>
          </a:p>
        </p:txBody>
      </p:sp>
      <p:sp>
        <p:nvSpPr>
          <p:cNvPr id="58" name="TextBox 57">
            <a:extLst>
              <a:ext uri="{FF2B5EF4-FFF2-40B4-BE49-F238E27FC236}">
                <a16:creationId xmlns:a16="http://schemas.microsoft.com/office/drawing/2014/main" id="{68C2ADF9-05AD-AE4B-8493-F49F1A232E49}"/>
              </a:ext>
            </a:extLst>
          </p:cNvPr>
          <p:cNvSpPr txBox="1"/>
          <p:nvPr/>
        </p:nvSpPr>
        <p:spPr>
          <a:xfrm>
            <a:off x="3529102" y="3975287"/>
            <a:ext cx="3346515" cy="369332"/>
          </a:xfrm>
          <a:prstGeom prst="rect">
            <a:avLst/>
          </a:prstGeom>
          <a:noFill/>
        </p:spPr>
        <p:txBody>
          <a:bodyPr wrap="square" rtlCol="0">
            <a:spAutoFit/>
          </a:bodyPr>
          <a:lstStyle/>
          <a:p>
            <a:pPr algn="ctr"/>
            <a:r>
              <a:rPr lang="en-US" dirty="0"/>
              <a:t>order-query-</a:t>
            </a:r>
            <a:r>
              <a:rPr lang="en-US" dirty="0" err="1"/>
              <a:t>ms</a:t>
            </a:r>
            <a:endParaRPr lang="en-US" dirty="0"/>
          </a:p>
        </p:txBody>
      </p:sp>
      <p:sp>
        <p:nvSpPr>
          <p:cNvPr id="7" name="Title 6">
            <a:extLst>
              <a:ext uri="{FF2B5EF4-FFF2-40B4-BE49-F238E27FC236}">
                <a16:creationId xmlns:a16="http://schemas.microsoft.com/office/drawing/2014/main" id="{E0EBA089-25ED-7745-8640-599417891938}"/>
              </a:ext>
            </a:extLst>
          </p:cNvPr>
          <p:cNvSpPr>
            <a:spLocks noGrp="1"/>
          </p:cNvSpPr>
          <p:nvPr>
            <p:ph type="title"/>
          </p:nvPr>
        </p:nvSpPr>
        <p:spPr>
          <a:xfrm>
            <a:off x="390788" y="60120"/>
            <a:ext cx="10886813" cy="574770"/>
          </a:xfrm>
        </p:spPr>
        <p:txBody>
          <a:bodyPr/>
          <a:lstStyle/>
          <a:p>
            <a:r>
              <a:rPr lang="en-US" dirty="0"/>
              <a:t>Order MS</a:t>
            </a:r>
          </a:p>
        </p:txBody>
      </p:sp>
      <p:cxnSp>
        <p:nvCxnSpPr>
          <p:cNvPr id="45" name="Straight Arrow Connector 44">
            <a:extLst>
              <a:ext uri="{FF2B5EF4-FFF2-40B4-BE49-F238E27FC236}">
                <a16:creationId xmlns:a16="http://schemas.microsoft.com/office/drawing/2014/main" id="{C3339D24-F9BB-D248-9B19-AB1BD298204D}"/>
              </a:ext>
            </a:extLst>
          </p:cNvPr>
          <p:cNvCxnSpPr/>
          <p:nvPr/>
        </p:nvCxnSpPr>
        <p:spPr>
          <a:xfrm>
            <a:off x="826635" y="315581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987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Messaging</a:t>
            </a:r>
            <a:endParaRPr lang="en-US" sz="1400" dirty="0">
              <a:solidFill>
                <a:srgbClr val="7030A0"/>
              </a:solidFill>
            </a:endParaRP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Config</a:t>
            </a:r>
            <a:r>
              <a:rPr lang="en-US" sz="1100" dirty="0"/>
              <a:t>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a:t>Config</a:t>
            </a:r>
            <a:endParaRPr lang="en-US" sz="1100" dirty="0"/>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5201424"/>
          </a:xfrm>
          <a:prstGeom prst="rect">
            <a:avLst/>
          </a:prstGeom>
          <a:noFill/>
        </p:spPr>
        <p:txBody>
          <a:bodyPr wrap="square" rtlCol="0">
            <a:spAutoFit/>
          </a:bodyPr>
          <a:lstStyle/>
          <a:p>
            <a:r>
              <a:rPr lang="en-US" sz="2400" dirty="0"/>
              <a:t>order-command-</a:t>
            </a:r>
            <a:r>
              <a:rPr lang="en-US" sz="2400" dirty="0" err="1"/>
              <a:t>ms</a:t>
            </a:r>
            <a:br>
              <a:rPr lang="en-US" dirty="0"/>
            </a:br>
            <a:br>
              <a:rPr lang="en-US" dirty="0"/>
            </a:br>
            <a:r>
              <a:rPr lang="en-US" dirty="0"/>
              <a:t>Create Order: POST to /</a:t>
            </a:r>
          </a:p>
          <a:p>
            <a:endParaRPr lang="en-US" dirty="0"/>
          </a:p>
          <a:p>
            <a:r>
              <a:rPr lang="en-US" dirty="0"/>
              <a:t>Body: </a:t>
            </a:r>
          </a:p>
          <a:p>
            <a:r>
              <a:rPr lang="en-GB" sz="1000" dirty="0"/>
              <a:t> {</a:t>
            </a:r>
          </a:p>
          <a:p>
            <a:r>
              <a:rPr lang="en-GB" sz="1000" dirty="0"/>
              <a:t>  "</a:t>
            </a:r>
            <a:r>
              <a:rPr lang="en-GB" sz="1000" dirty="0" err="1"/>
              <a:t>productID</a:t>
            </a:r>
            <a:r>
              <a:rPr lang="en-GB" sz="1000" dirty="0"/>
              <a:t>":"</a:t>
            </a:r>
            <a:r>
              <a:rPr lang="en-GB" sz="1000" dirty="0" err="1"/>
              <a:t>myProductID</a:t>
            </a:r>
            <a:r>
              <a:rPr lang="en-GB" sz="1000" dirty="0"/>
              <a:t>",</a:t>
            </a:r>
          </a:p>
          <a:p>
            <a:r>
              <a:rPr lang="en-GB" sz="1000" dirty="0"/>
              <a:t>  "quantity":101,</a:t>
            </a:r>
          </a:p>
          <a:p>
            <a:r>
              <a:rPr lang="en-GB" sz="1000" dirty="0"/>
              <a:t>  "</a:t>
            </a:r>
            <a:r>
              <a:rPr lang="en-GB" sz="1000" dirty="0" err="1"/>
              <a:t>customerID</a:t>
            </a:r>
            <a:r>
              <a:rPr lang="en-GB" sz="1000" dirty="0"/>
              <a:t>": "</a:t>
            </a:r>
            <a:r>
              <a:rPr lang="en-GB" sz="1000" dirty="0" err="1"/>
              <a:t>GoodManuf</a:t>
            </a:r>
            <a:r>
              <a:rPr lang="en-GB" sz="1000" dirty="0"/>
              <a:t>",</a:t>
            </a:r>
          </a:p>
          <a:p>
            <a:r>
              <a:rPr lang="en-GB" sz="1000" dirty="0"/>
              <a:t>  "expectedDeliveryDate":"2019-01-10T13:30Z",</a:t>
            </a:r>
          </a:p>
          <a:p>
            <a:r>
              <a:rPr lang="en-GB" sz="1000" dirty="0"/>
              <a:t>  "pickupDate":"2019-01-10T13:30Z",</a:t>
            </a:r>
          </a:p>
          <a:p>
            <a:r>
              <a:rPr lang="en-GB" sz="1000" dirty="0"/>
              <a:t>  "</a:t>
            </a:r>
            <a:r>
              <a:rPr lang="en-GB" sz="1000" dirty="0" err="1"/>
              <a:t>pickupAddress</a:t>
            </a:r>
            <a:r>
              <a:rPr lang="en-GB" sz="1000" dirty="0"/>
              <a:t>": {"street": "200 1st street", "city": "Shanghai", "country": "China", "state": "", "</a:t>
            </a:r>
            <a:r>
              <a:rPr lang="en-GB" sz="1000" dirty="0" err="1"/>
              <a:t>zipcode</a:t>
            </a:r>
            <a:r>
              <a:rPr lang="en-GB" sz="1000" dirty="0"/>
              <a:t>": "09430"},</a:t>
            </a:r>
          </a:p>
          <a:p>
            <a:r>
              <a:rPr lang="en-GB" sz="1000" dirty="0"/>
              <a:t>  "</a:t>
            </a:r>
            <a:r>
              <a:rPr lang="en-GB" sz="1000" dirty="0" err="1"/>
              <a:t>destinationAddress</a:t>
            </a:r>
            <a:r>
              <a:rPr lang="en-GB" sz="1000" dirty="0"/>
              <a:t>": {"street": "500 main street", "city": "San Leonardo", "country": "USA", "state": "CA", "</a:t>
            </a:r>
            <a:r>
              <a:rPr lang="en-GB" sz="1000" dirty="0" err="1"/>
              <a:t>zipcode</a:t>
            </a:r>
            <a:r>
              <a:rPr lang="en-GB" sz="1000" dirty="0"/>
              <a:t>": "95030"}</a:t>
            </a:r>
          </a:p>
          <a:p>
            <a:r>
              <a:rPr lang="en-GB" sz="1000" dirty="0"/>
              <a:t>}</a:t>
            </a:r>
          </a:p>
          <a:p>
            <a:endParaRPr lang="en-GB" dirty="0"/>
          </a:p>
          <a:p>
            <a:r>
              <a:rPr lang="en-GB" dirty="0"/>
              <a:t>Response:</a:t>
            </a:r>
          </a:p>
          <a:p>
            <a:r>
              <a:rPr lang="en-GB" sz="1000" dirty="0"/>
              <a:t>{</a:t>
            </a:r>
          </a:p>
          <a:p>
            <a:r>
              <a:rPr lang="en-GB" sz="1000" dirty="0"/>
              <a:t>  "orderID":"dfd79376-c46e-41c4-aa88-08a3594fe2f8",</a:t>
            </a:r>
          </a:p>
          <a:p>
            <a:r>
              <a:rPr lang="en-GB" sz="1000" dirty="0"/>
              <a:t>  "productID":"</a:t>
            </a:r>
            <a:r>
              <a:rPr lang="en-GB" sz="1000" dirty="0" err="1"/>
              <a:t>myProductID</a:t>
            </a:r>
            <a:r>
              <a:rPr lang="en-GB" sz="1000" dirty="0"/>
              <a:t>",</a:t>
            </a:r>
          </a:p>
          <a:p>
            <a:r>
              <a:rPr lang="en-GB" sz="1000" dirty="0"/>
              <a:t>  "customerID":"</a:t>
            </a:r>
            <a:r>
              <a:rPr lang="en-GB" sz="1000" dirty="0" err="1"/>
              <a:t>GoodManuf</a:t>
            </a:r>
            <a:r>
              <a:rPr lang="en-GB" sz="1000" dirty="0"/>
              <a:t>",</a:t>
            </a:r>
          </a:p>
          <a:p>
            <a:r>
              <a:rPr lang="en-GB" sz="1000" dirty="0"/>
              <a:t>  "quantity":101,</a:t>
            </a:r>
          </a:p>
          <a:p>
            <a:r>
              <a:rPr lang="en-GB" sz="1000" dirty="0"/>
              <a:t> “status”: “Created”,</a:t>
            </a:r>
          </a:p>
          <a:p>
            <a:r>
              <a:rPr lang="en-GB" sz="1000" dirty="0"/>
              <a:t>  "pickupAddress":{"street":"200 1st street","city":"Shanghai","country":"China","state":"","zipcode":"09430"},</a:t>
            </a:r>
          </a:p>
          <a:p>
            <a:r>
              <a:rPr lang="en-GB" sz="1000" dirty="0"/>
              <a:t>  "pickupDate":"2019-01-10T13:30Z",</a:t>
            </a:r>
          </a:p>
          <a:p>
            <a:r>
              <a:rPr lang="en-GB" sz="1000" dirty="0"/>
              <a:t>  "destinationAddress":{"street":"500 main </a:t>
            </a:r>
            <a:r>
              <a:rPr lang="en-GB" sz="1000" dirty="0" err="1"/>
              <a:t>street","city":"San</a:t>
            </a:r>
            <a:r>
              <a:rPr lang="en-GB" sz="1000" dirty="0"/>
              <a:t> Leonardo","country":"USA","state":"CA","zipcode":"95030"},</a:t>
            </a:r>
          </a:p>
          <a:p>
            <a:r>
              <a:rPr lang="en-GB" sz="1000" dirty="0"/>
              <a:t>  "expectedDeliveryDate":"2019-01-10T13:30Z”</a:t>
            </a:r>
          </a:p>
          <a:p>
            <a:r>
              <a:rPr lang="en-GB" sz="1000" dirty="0"/>
              <a:t>}</a:t>
            </a:r>
          </a:p>
        </p:txBody>
      </p:sp>
      <p:sp>
        <p:nvSpPr>
          <p:cNvPr id="3" name="Rectangle 2">
            <a:extLst>
              <a:ext uri="{FF2B5EF4-FFF2-40B4-BE49-F238E27FC236}">
                <a16:creationId xmlns:a16="http://schemas.microsoft.com/office/drawing/2014/main" id="{348B9248-CFB7-8942-A3DC-4EC28EEB3977}"/>
              </a:ext>
            </a:extLst>
          </p:cNvPr>
          <p:cNvSpPr/>
          <p:nvPr/>
        </p:nvSpPr>
        <p:spPr>
          <a:xfrm>
            <a:off x="8716656" y="603899"/>
            <a:ext cx="2490922" cy="2023705"/>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lumMod val="75000"/>
                  </a:schemeClr>
                </a:solidFill>
              </a:rPr>
              <a:t>Order: </a:t>
            </a:r>
          </a:p>
          <a:p>
            <a:pPr lvl="1"/>
            <a:r>
              <a:rPr lang="en-US" sz="1400" dirty="0">
                <a:solidFill>
                  <a:schemeClr val="accent1">
                    <a:lumMod val="75000"/>
                  </a:schemeClr>
                </a:solidFill>
              </a:rPr>
              <a:t>estimate delivery data</a:t>
            </a:r>
          </a:p>
          <a:p>
            <a:pPr lvl="1"/>
            <a:r>
              <a:rPr lang="en-US" sz="1400" dirty="0">
                <a:solidFill>
                  <a:schemeClr val="accent1">
                    <a:lumMod val="75000"/>
                  </a:schemeClr>
                </a:solidFill>
              </a:rPr>
              <a:t>Destination and pickup </a:t>
            </a:r>
            <a:r>
              <a:rPr lang="en-US" sz="1400" dirty="0" err="1">
                <a:solidFill>
                  <a:schemeClr val="accent1">
                    <a:lumMod val="75000"/>
                  </a:schemeClr>
                </a:solidFill>
              </a:rPr>
              <a:t>adresses</a:t>
            </a:r>
            <a:endParaRPr lang="en-US" sz="1400" dirty="0">
              <a:solidFill>
                <a:schemeClr val="accent1">
                  <a:lumMod val="75000"/>
                </a:schemeClr>
              </a:solidFill>
            </a:endParaRPr>
          </a:p>
          <a:p>
            <a:pPr lvl="1"/>
            <a:r>
              <a:rPr lang="en-US" sz="1400" dirty="0">
                <a:solidFill>
                  <a:schemeClr val="accent1">
                    <a:lumMod val="75000"/>
                  </a:schemeClr>
                </a:solidFill>
              </a:rPr>
              <a:t>Pickup date</a:t>
            </a:r>
          </a:p>
          <a:p>
            <a:pPr lvl="1"/>
            <a:r>
              <a:rPr lang="en-US" sz="1400" dirty="0">
                <a:solidFill>
                  <a:schemeClr val="accent1">
                    <a:lumMod val="75000"/>
                  </a:schemeClr>
                </a:solidFill>
              </a:rPr>
              <a:t>Product ID</a:t>
            </a:r>
          </a:p>
          <a:p>
            <a:pPr lvl="1"/>
            <a:r>
              <a:rPr lang="en-US" sz="1400" dirty="0" err="1">
                <a:solidFill>
                  <a:schemeClr val="accent1">
                    <a:lumMod val="75000"/>
                  </a:schemeClr>
                </a:solidFill>
              </a:rPr>
              <a:t>quantiry</a:t>
            </a:r>
            <a:endParaRPr lang="en-US" sz="1400" dirty="0">
              <a:solidFill>
                <a:schemeClr val="accent1">
                  <a:lumMod val="75000"/>
                </a:schemeClr>
              </a:solidFill>
            </a:endParaRPr>
          </a:p>
        </p:txBody>
      </p:sp>
    </p:spTree>
    <p:extLst>
      <p:ext uri="{BB962C8B-B14F-4D97-AF65-F5344CB8AC3E}">
        <p14:creationId xmlns:p14="http://schemas.microsoft.com/office/powerpoint/2010/main" val="32596662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5232202"/>
          </a:xfrm>
          <a:prstGeom prst="rect">
            <a:avLst/>
          </a:prstGeom>
          <a:noFill/>
        </p:spPr>
        <p:txBody>
          <a:bodyPr wrap="square" rtlCol="0">
            <a:spAutoFit/>
          </a:bodyPr>
          <a:lstStyle/>
          <a:p>
            <a:r>
              <a:rPr lang="en-US" sz="2400" dirty="0"/>
              <a:t>order-command-</a:t>
            </a:r>
            <a:r>
              <a:rPr lang="en-US" sz="2400" dirty="0" err="1"/>
              <a:t>ms</a:t>
            </a:r>
            <a:br>
              <a:rPr lang="en-US" dirty="0"/>
            </a:br>
            <a:br>
              <a:rPr lang="en-US" dirty="0"/>
            </a:br>
            <a:r>
              <a:rPr lang="en-US" u="sng" dirty="0"/>
              <a:t>Update</a:t>
            </a:r>
            <a:r>
              <a:rPr lang="en-US" dirty="0"/>
              <a:t> Order : PUT to /{</a:t>
            </a:r>
            <a:r>
              <a:rPr lang="en-US" dirty="0" err="1"/>
              <a:t>orderID</a:t>
            </a:r>
            <a:r>
              <a:rPr lang="en-US" dirty="0"/>
              <a:t>}</a:t>
            </a:r>
          </a:p>
          <a:p>
            <a:endParaRPr lang="en-US" dirty="0"/>
          </a:p>
          <a:p>
            <a:r>
              <a:rPr lang="en-US" dirty="0"/>
              <a:t>Body: </a:t>
            </a:r>
          </a:p>
          <a:p>
            <a:r>
              <a:rPr lang="en-GB" sz="1000" dirty="0"/>
              <a:t> {</a:t>
            </a:r>
          </a:p>
          <a:p>
            <a:r>
              <a:rPr lang="en-GB" sz="1000" dirty="0"/>
              <a:t>  "</a:t>
            </a:r>
            <a:r>
              <a:rPr lang="en-GB" sz="1000" dirty="0" err="1"/>
              <a:t>orderID</a:t>
            </a:r>
            <a:r>
              <a:rPr lang="en-GB" sz="1000" dirty="0"/>
              <a:t>": "dfd79376-c46e-41c4-aa88-08a3594fe2f8",</a:t>
            </a:r>
          </a:p>
          <a:p>
            <a:r>
              <a:rPr lang="en-GB" sz="1000" dirty="0"/>
              <a:t>  "</a:t>
            </a:r>
            <a:r>
              <a:rPr lang="en-GB" sz="1000" dirty="0" err="1"/>
              <a:t>productID</a:t>
            </a:r>
            <a:r>
              <a:rPr lang="en-GB" sz="1000" dirty="0"/>
              <a:t>":"</a:t>
            </a:r>
            <a:r>
              <a:rPr lang="en-GB" sz="1000" dirty="0" err="1"/>
              <a:t>myProductID</a:t>
            </a:r>
            <a:r>
              <a:rPr lang="en-GB" sz="1000" dirty="0"/>
              <a:t>",</a:t>
            </a:r>
          </a:p>
          <a:p>
            <a:r>
              <a:rPr lang="en-GB" sz="1000" dirty="0"/>
              <a:t>  "quantity":101,</a:t>
            </a:r>
          </a:p>
          <a:p>
            <a:r>
              <a:rPr lang="en-GB" sz="1000" dirty="0"/>
              <a:t>  "</a:t>
            </a:r>
            <a:r>
              <a:rPr lang="en-GB" sz="1000" dirty="0" err="1"/>
              <a:t>customerID</a:t>
            </a:r>
            <a:r>
              <a:rPr lang="en-GB" sz="1000" dirty="0"/>
              <a:t>": "</a:t>
            </a:r>
            <a:r>
              <a:rPr lang="en-GB" sz="1000" dirty="0" err="1"/>
              <a:t>GoodManuf</a:t>
            </a:r>
            <a:r>
              <a:rPr lang="en-GB" sz="1000" dirty="0"/>
              <a:t>",</a:t>
            </a:r>
          </a:p>
          <a:p>
            <a:r>
              <a:rPr lang="en-GB" sz="1000" dirty="0"/>
              <a:t> “status”: “Created”,</a:t>
            </a:r>
          </a:p>
          <a:p>
            <a:r>
              <a:rPr lang="en-GB" sz="1000" dirty="0"/>
              <a:t>  "expectedDeliveryDate":"2020-01-10T13:30Z",</a:t>
            </a:r>
          </a:p>
          <a:p>
            <a:r>
              <a:rPr lang="en-GB" sz="1000" dirty="0"/>
              <a:t>  "pickupDate":"2020-01-10T13:30Z",</a:t>
            </a:r>
          </a:p>
          <a:p>
            <a:r>
              <a:rPr lang="en-GB" sz="1000" dirty="0"/>
              <a:t>  "</a:t>
            </a:r>
            <a:r>
              <a:rPr lang="en-GB" sz="1000" dirty="0" err="1"/>
              <a:t>pickupAddress</a:t>
            </a:r>
            <a:r>
              <a:rPr lang="en-GB" sz="1000" dirty="0"/>
              <a:t>": {"street": "100 2nd street", "city": "Shanghai", "country": "China", "state": "", "</a:t>
            </a:r>
            <a:r>
              <a:rPr lang="en-GB" sz="1000" dirty="0" err="1"/>
              <a:t>zipcode</a:t>
            </a:r>
            <a:r>
              <a:rPr lang="en-GB" sz="1000" dirty="0"/>
              <a:t>": "09430"},</a:t>
            </a:r>
          </a:p>
          <a:p>
            <a:r>
              <a:rPr lang="en-GB" sz="1000" dirty="0"/>
              <a:t>  "</a:t>
            </a:r>
            <a:r>
              <a:rPr lang="en-GB" sz="1000" dirty="0" err="1"/>
              <a:t>destinationAddress</a:t>
            </a:r>
            <a:r>
              <a:rPr lang="en-GB" sz="1000" dirty="0"/>
              <a:t>": {"street": "200 other street", "city": "San Leonardo", "country": "USA", "state": "CA", "</a:t>
            </a:r>
            <a:r>
              <a:rPr lang="en-GB" sz="1000" dirty="0" err="1"/>
              <a:t>zipcode</a:t>
            </a:r>
            <a:r>
              <a:rPr lang="en-GB" sz="1000" dirty="0"/>
              <a:t>": "95030"}</a:t>
            </a:r>
          </a:p>
          <a:p>
            <a:r>
              <a:rPr lang="en-GB" sz="1000" dirty="0"/>
              <a:t>}</a:t>
            </a:r>
            <a:endParaRPr lang="en-GB" dirty="0"/>
          </a:p>
          <a:p>
            <a:r>
              <a:rPr lang="en-GB" dirty="0"/>
              <a:t>Response:</a:t>
            </a:r>
          </a:p>
          <a:p>
            <a:r>
              <a:rPr lang="en-GB" sz="1000" dirty="0"/>
              <a:t>{</a:t>
            </a:r>
          </a:p>
          <a:p>
            <a:r>
              <a:rPr lang="en-GB" sz="1000" dirty="0"/>
              <a:t>  "orderID":"dfd79376-c46e-41c4-aa88-08a3594fe2f8",</a:t>
            </a:r>
          </a:p>
          <a:p>
            <a:r>
              <a:rPr lang="en-GB" sz="1000" dirty="0"/>
              <a:t>  "productID":"</a:t>
            </a:r>
            <a:r>
              <a:rPr lang="en-GB" sz="1000" dirty="0" err="1"/>
              <a:t>myProductID</a:t>
            </a:r>
            <a:r>
              <a:rPr lang="en-GB" sz="1000" dirty="0"/>
              <a:t>",</a:t>
            </a:r>
          </a:p>
          <a:p>
            <a:r>
              <a:rPr lang="en-GB" sz="1000" dirty="0"/>
              <a:t>  "customerID":"</a:t>
            </a:r>
            <a:r>
              <a:rPr lang="en-GB" sz="1000" dirty="0" err="1"/>
              <a:t>GoodManuf</a:t>
            </a:r>
            <a:r>
              <a:rPr lang="en-GB" sz="1000" dirty="0"/>
              <a:t>",</a:t>
            </a:r>
          </a:p>
          <a:p>
            <a:r>
              <a:rPr lang="en-GB" sz="1000" dirty="0"/>
              <a:t>  "quantity":101,</a:t>
            </a:r>
          </a:p>
          <a:p>
            <a:r>
              <a:rPr lang="en-GB" sz="1000" dirty="0"/>
              <a:t> “status”: “Created”,</a:t>
            </a:r>
          </a:p>
          <a:p>
            <a:r>
              <a:rPr lang="en-GB" sz="1000" dirty="0"/>
              <a:t>  "pickupAddress":{"street":"100 2nd street","city":"Shanghai","country":"China","state":"","zipcode":"09430"},</a:t>
            </a:r>
          </a:p>
          <a:p>
            <a:r>
              <a:rPr lang="en-GB" sz="1000" dirty="0"/>
              <a:t>  "pickupDate":"2020-01-10T13:30Z",</a:t>
            </a:r>
          </a:p>
          <a:p>
            <a:r>
              <a:rPr lang="en-GB" sz="1000" dirty="0"/>
              <a:t>  "destinationAddress":{"street":"200 other </a:t>
            </a:r>
            <a:r>
              <a:rPr lang="en-GB" sz="1000" dirty="0" err="1"/>
              <a:t>street","city":"San</a:t>
            </a:r>
            <a:r>
              <a:rPr lang="en-GB" sz="1000" dirty="0"/>
              <a:t> Leonardo","country":"USA","state":"CA","zipcode":"95030"},</a:t>
            </a:r>
          </a:p>
          <a:p>
            <a:r>
              <a:rPr lang="en-GB" sz="1000" dirty="0"/>
              <a:t>  "expectedDeliveryDate":"2020-01-10T13:30Z”</a:t>
            </a:r>
          </a:p>
          <a:p>
            <a:r>
              <a:rPr lang="en-GB" sz="1000" dirty="0"/>
              <a:t>} </a:t>
            </a:r>
          </a:p>
        </p:txBody>
      </p:sp>
      <p:sp>
        <p:nvSpPr>
          <p:cNvPr id="3" name="Rectangle 2">
            <a:extLst>
              <a:ext uri="{FF2B5EF4-FFF2-40B4-BE49-F238E27FC236}">
                <a16:creationId xmlns:a16="http://schemas.microsoft.com/office/drawing/2014/main" id="{25BBCC3E-486A-394C-A3A7-1EA26900727E}"/>
              </a:ext>
            </a:extLst>
          </p:cNvPr>
          <p:cNvSpPr/>
          <p:nvPr/>
        </p:nvSpPr>
        <p:spPr>
          <a:xfrm>
            <a:off x="8716656" y="603899"/>
            <a:ext cx="2490922" cy="2023705"/>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lumMod val="75000"/>
                  </a:schemeClr>
                </a:solidFill>
              </a:rPr>
              <a:t>Order: </a:t>
            </a:r>
          </a:p>
          <a:p>
            <a:pPr lvl="1"/>
            <a:r>
              <a:rPr lang="en-US" sz="1400" dirty="0">
                <a:solidFill>
                  <a:schemeClr val="accent1">
                    <a:lumMod val="75000"/>
                  </a:schemeClr>
                </a:solidFill>
              </a:rPr>
              <a:t>estimate delivery data</a:t>
            </a:r>
          </a:p>
          <a:p>
            <a:pPr lvl="1"/>
            <a:r>
              <a:rPr lang="en-US" sz="1400" dirty="0">
                <a:solidFill>
                  <a:schemeClr val="accent1">
                    <a:lumMod val="75000"/>
                  </a:schemeClr>
                </a:solidFill>
              </a:rPr>
              <a:t>Destination and pickup </a:t>
            </a:r>
            <a:r>
              <a:rPr lang="en-US" sz="1400" dirty="0" err="1">
                <a:solidFill>
                  <a:schemeClr val="accent1">
                    <a:lumMod val="75000"/>
                  </a:schemeClr>
                </a:solidFill>
              </a:rPr>
              <a:t>adresses</a:t>
            </a:r>
            <a:endParaRPr lang="en-US" sz="1400" dirty="0">
              <a:solidFill>
                <a:schemeClr val="accent1">
                  <a:lumMod val="75000"/>
                </a:schemeClr>
              </a:solidFill>
            </a:endParaRPr>
          </a:p>
          <a:p>
            <a:pPr lvl="1"/>
            <a:r>
              <a:rPr lang="en-US" sz="1400" dirty="0">
                <a:solidFill>
                  <a:schemeClr val="accent1">
                    <a:lumMod val="75000"/>
                  </a:schemeClr>
                </a:solidFill>
              </a:rPr>
              <a:t>Pickup date</a:t>
            </a:r>
          </a:p>
          <a:p>
            <a:pPr lvl="1"/>
            <a:r>
              <a:rPr lang="en-US" sz="1400" dirty="0">
                <a:solidFill>
                  <a:schemeClr val="accent1">
                    <a:lumMod val="75000"/>
                  </a:schemeClr>
                </a:solidFill>
              </a:rPr>
              <a:t>Product ID</a:t>
            </a:r>
          </a:p>
          <a:p>
            <a:pPr lvl="1"/>
            <a:r>
              <a:rPr lang="en-US" sz="1400" dirty="0" err="1">
                <a:solidFill>
                  <a:schemeClr val="accent1">
                    <a:lumMod val="75000"/>
                  </a:schemeClr>
                </a:solidFill>
              </a:rPr>
              <a:t>quantiry</a:t>
            </a:r>
            <a:endParaRPr lang="en-US" sz="1400" dirty="0">
              <a:solidFill>
                <a:schemeClr val="accent1">
                  <a:lumMod val="75000"/>
                </a:schemeClr>
              </a:solidFill>
            </a:endParaRPr>
          </a:p>
        </p:txBody>
      </p:sp>
    </p:spTree>
    <p:extLst>
      <p:ext uri="{BB962C8B-B14F-4D97-AF65-F5344CB8AC3E}">
        <p14:creationId xmlns:p14="http://schemas.microsoft.com/office/powerpoint/2010/main" val="30925733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390788" y="60119"/>
            <a:ext cx="10886813" cy="541501"/>
          </a:xfrm>
        </p:spPr>
        <p:txBody>
          <a:bodyPr/>
          <a:lstStyle/>
          <a:p>
            <a:r>
              <a:rPr lang="en-US" dirty="0"/>
              <a:t>Manufacturing Get list of orders </a:t>
            </a:r>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62</a:t>
            </a:fld>
            <a:endParaRPr lang="en-US" dirty="0">
              <a:solidFill>
                <a:srgbClr val="6D7777"/>
              </a:solidFill>
            </a:endParaRPr>
          </a:p>
        </p:txBody>
      </p:sp>
      <p:sp>
        <p:nvSpPr>
          <p:cNvPr id="5" name="Rectangle 4">
            <a:extLst>
              <a:ext uri="{FF2B5EF4-FFF2-40B4-BE49-F238E27FC236}">
                <a16:creationId xmlns:a16="http://schemas.microsoft.com/office/drawing/2014/main" id="{AA347EC7-3304-5C46-B87C-9189600DA99A}"/>
              </a:ext>
            </a:extLst>
          </p:cNvPr>
          <p:cNvSpPr/>
          <p:nvPr/>
        </p:nvSpPr>
        <p:spPr>
          <a:xfrm>
            <a:off x="249555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8" name="Straight Connector 7">
            <a:extLst>
              <a:ext uri="{FF2B5EF4-FFF2-40B4-BE49-F238E27FC236}">
                <a16:creationId xmlns:a16="http://schemas.microsoft.com/office/drawing/2014/main" id="{C4111B31-D4C2-DB49-ACFF-CAFF1553E881}"/>
              </a:ext>
            </a:extLst>
          </p:cNvPr>
          <p:cNvCxnSpPr>
            <a:cxnSpLocks/>
          </p:cNvCxnSpPr>
          <p:nvPr/>
        </p:nvCxnSpPr>
        <p:spPr>
          <a:xfrm>
            <a:off x="3039921" y="1347622"/>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EECEB25-43B2-BA43-BA92-502AC5256853}"/>
              </a:ext>
            </a:extLst>
          </p:cNvPr>
          <p:cNvSpPr/>
          <p:nvPr/>
        </p:nvSpPr>
        <p:spPr>
          <a:xfrm>
            <a:off x="5397500" y="93932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14" name="Rectangle 13">
            <a:extLst>
              <a:ext uri="{FF2B5EF4-FFF2-40B4-BE49-F238E27FC236}">
                <a16:creationId xmlns:a16="http://schemas.microsoft.com/office/drawing/2014/main" id="{7A467429-7D65-3A47-A116-8315331EE77C}"/>
              </a:ext>
            </a:extLst>
          </p:cNvPr>
          <p:cNvSpPr/>
          <p:nvPr/>
        </p:nvSpPr>
        <p:spPr>
          <a:xfrm>
            <a:off x="595180" y="906566"/>
            <a:ext cx="10541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7030A0"/>
                </a:solidFill>
              </a:rPr>
              <a:t>Manuf</a:t>
            </a:r>
            <a:r>
              <a:rPr lang="en-US" sz="1200" dirty="0">
                <a:solidFill>
                  <a:srgbClr val="7030A0"/>
                </a:solidFill>
              </a:rPr>
              <a:t> UI BFF</a:t>
            </a:r>
          </a:p>
        </p:txBody>
      </p:sp>
      <p:cxnSp>
        <p:nvCxnSpPr>
          <p:cNvPr id="15" name="Straight Connector 14">
            <a:extLst>
              <a:ext uri="{FF2B5EF4-FFF2-40B4-BE49-F238E27FC236}">
                <a16:creationId xmlns:a16="http://schemas.microsoft.com/office/drawing/2014/main" id="{1D89C622-8452-834A-AD94-FA67A67DBDDD}"/>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CB243A0-2373-FE4F-8F73-70147F24E0FF}"/>
              </a:ext>
            </a:extLst>
          </p:cNvPr>
          <p:cNvCxnSpPr>
            <a:cxnSpLocks/>
          </p:cNvCxnSpPr>
          <p:nvPr/>
        </p:nvCxnSpPr>
        <p:spPr>
          <a:xfrm>
            <a:off x="1126859" y="1803400"/>
            <a:ext cx="4797691"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F0FD9C0-B48E-1740-ABF8-B1EE0050DBAE}"/>
              </a:ext>
            </a:extLst>
          </p:cNvPr>
          <p:cNvSpPr/>
          <p:nvPr/>
        </p:nvSpPr>
        <p:spPr>
          <a:xfrm>
            <a:off x="1263649" y="1562574"/>
            <a:ext cx="1492716"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getOrdersByManuf</a:t>
            </a:r>
            <a:endParaRPr lang="en-US" sz="1050" b="0" dirty="0">
              <a:solidFill>
                <a:schemeClr val="tx1">
                  <a:lumMod val="50000"/>
                </a:schemeClr>
              </a:solidFill>
              <a:effectLst/>
              <a:latin typeface="Menlo" panose="020B0609030804020204" pitchFamily="49" charset="0"/>
            </a:endParaRPr>
          </a:p>
        </p:txBody>
      </p:sp>
      <p:sp>
        <p:nvSpPr>
          <p:cNvPr id="32" name="TextBox 31">
            <a:extLst>
              <a:ext uri="{FF2B5EF4-FFF2-40B4-BE49-F238E27FC236}">
                <a16:creationId xmlns:a16="http://schemas.microsoft.com/office/drawing/2014/main" id="{104A5286-7AFE-3C42-BFCC-45521E2104FD}"/>
              </a:ext>
            </a:extLst>
          </p:cNvPr>
          <p:cNvSpPr txBox="1"/>
          <p:nvPr/>
        </p:nvSpPr>
        <p:spPr>
          <a:xfrm>
            <a:off x="3739965" y="1600415"/>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5924550" y="143557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EECA205-1A84-AA48-B127-476394AAF4A4}"/>
              </a:ext>
            </a:extLst>
          </p:cNvPr>
          <p:cNvCxnSpPr>
            <a:cxnSpLocks/>
          </p:cNvCxnSpPr>
          <p:nvPr/>
        </p:nvCxnSpPr>
        <p:spPr>
          <a:xfrm flipH="1">
            <a:off x="1126860" y="2506903"/>
            <a:ext cx="4797690"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an 38">
            <a:extLst>
              <a:ext uri="{FF2B5EF4-FFF2-40B4-BE49-F238E27FC236}">
                <a16:creationId xmlns:a16="http://schemas.microsoft.com/office/drawing/2014/main" id="{BF7C39B3-AE7E-314E-A1F0-60FE54868D21}"/>
              </a:ext>
            </a:extLst>
          </p:cNvPr>
          <p:cNvSpPr/>
          <p:nvPr/>
        </p:nvSpPr>
        <p:spPr>
          <a:xfrm flipH="1">
            <a:off x="6402544" y="1852413"/>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40" name="Straight Arrow Connector 39">
            <a:extLst>
              <a:ext uri="{FF2B5EF4-FFF2-40B4-BE49-F238E27FC236}">
                <a16:creationId xmlns:a16="http://schemas.microsoft.com/office/drawing/2014/main" id="{9AC12C48-3ABF-6041-A940-FAB1ED20FBAB}"/>
              </a:ext>
            </a:extLst>
          </p:cNvPr>
          <p:cNvCxnSpPr>
            <a:cxnSpLocks/>
          </p:cNvCxnSpPr>
          <p:nvPr/>
        </p:nvCxnSpPr>
        <p:spPr>
          <a:xfrm>
            <a:off x="5924550" y="2146682"/>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A683390D-DC52-024A-9C87-632462AA504E}"/>
              </a:ext>
            </a:extLst>
          </p:cNvPr>
          <p:cNvSpPr/>
          <p:nvPr/>
        </p:nvSpPr>
        <p:spPr>
          <a:xfrm>
            <a:off x="5865653" y="1846636"/>
            <a:ext cx="138561" cy="6602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0128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9DA9A5-BFE4-904B-9311-251D8DA7EC30}"/>
              </a:ext>
            </a:extLst>
          </p:cNvPr>
          <p:cNvSpPr txBox="1"/>
          <p:nvPr/>
        </p:nvSpPr>
        <p:spPr>
          <a:xfrm>
            <a:off x="667265" y="444843"/>
            <a:ext cx="10540313" cy="5247590"/>
          </a:xfrm>
          <a:prstGeom prst="rect">
            <a:avLst/>
          </a:prstGeom>
          <a:noFill/>
        </p:spPr>
        <p:txBody>
          <a:bodyPr wrap="square" rtlCol="0">
            <a:spAutoFit/>
          </a:bodyPr>
          <a:lstStyle/>
          <a:p>
            <a:r>
              <a:rPr lang="en-US" sz="2400" dirty="0"/>
              <a:t>order-query-</a:t>
            </a:r>
            <a:r>
              <a:rPr lang="en-US" sz="2400" dirty="0" err="1"/>
              <a:t>ms</a:t>
            </a:r>
            <a:br>
              <a:rPr lang="en-US" dirty="0"/>
            </a:br>
            <a:br>
              <a:rPr lang="en-US" dirty="0"/>
            </a:br>
            <a:r>
              <a:rPr lang="en-US" dirty="0"/>
              <a:t>Get by manufacturer: GET to /</a:t>
            </a:r>
            <a:r>
              <a:rPr lang="en-GB" dirty="0" err="1"/>
              <a:t>byManuf</a:t>
            </a:r>
            <a:r>
              <a:rPr lang="en-GB" dirty="0"/>
              <a:t>/{</a:t>
            </a:r>
            <a:r>
              <a:rPr lang="en-GB" dirty="0" err="1"/>
              <a:t>ManufID</a:t>
            </a:r>
            <a:r>
              <a:rPr lang="en-GB" dirty="0"/>
              <a:t>}</a:t>
            </a:r>
          </a:p>
          <a:p>
            <a:endParaRPr lang="en-US" dirty="0"/>
          </a:p>
          <a:p>
            <a:r>
              <a:rPr lang="en-US" dirty="0"/>
              <a:t>Get all pending: GET to /</a:t>
            </a:r>
            <a:r>
              <a:rPr lang="en-GB" dirty="0"/>
              <a:t>pending/</a:t>
            </a:r>
            <a:endParaRPr lang="en-US" dirty="0"/>
          </a:p>
          <a:p>
            <a:endParaRPr lang="en-US" dirty="0"/>
          </a:p>
          <a:p>
            <a:r>
              <a:rPr lang="en-US" dirty="0"/>
              <a:t>Same schema, just different filter</a:t>
            </a:r>
          </a:p>
          <a:p>
            <a:endParaRPr lang="en-US" dirty="0"/>
          </a:p>
          <a:p>
            <a:r>
              <a:rPr lang="en-GB" sz="2400" dirty="0"/>
              <a:t>Response:</a:t>
            </a:r>
          </a:p>
          <a:p>
            <a:r>
              <a:rPr lang="en-GB" sz="1100" dirty="0"/>
              <a:t>[{</a:t>
            </a:r>
          </a:p>
          <a:p>
            <a:r>
              <a:rPr lang="en-GB" sz="1100" dirty="0"/>
              <a:t>  "orderID":"dfd79376-c46e-41c4-aa88-08a3594fe2f8",</a:t>
            </a:r>
          </a:p>
          <a:p>
            <a:r>
              <a:rPr lang="en-GB" sz="1100" dirty="0"/>
              <a:t>  "productID":"</a:t>
            </a:r>
            <a:r>
              <a:rPr lang="en-GB" sz="1100" dirty="0" err="1"/>
              <a:t>myProductID</a:t>
            </a:r>
            <a:r>
              <a:rPr lang="en-GB" sz="1100" dirty="0"/>
              <a:t>",</a:t>
            </a:r>
          </a:p>
          <a:p>
            <a:r>
              <a:rPr lang="en-GB" sz="1100" dirty="0"/>
              <a:t>  "customerID":"</a:t>
            </a:r>
            <a:r>
              <a:rPr lang="en-GB" sz="1100" dirty="0" err="1"/>
              <a:t>GoodManuf</a:t>
            </a:r>
            <a:r>
              <a:rPr lang="en-GB" sz="1100" dirty="0"/>
              <a:t>",</a:t>
            </a:r>
          </a:p>
          <a:p>
            <a:r>
              <a:rPr lang="en-GB" sz="1100" dirty="0"/>
              <a:t>  "quantity":101,</a:t>
            </a:r>
          </a:p>
          <a:p>
            <a:r>
              <a:rPr lang="en-GB" sz="1100" dirty="0"/>
              <a:t> “status”: “Created”,</a:t>
            </a:r>
          </a:p>
          <a:p>
            <a:r>
              <a:rPr lang="en-GB" sz="1100" dirty="0"/>
              <a:t>  "pickupAddress":{"street":"100 2nd street","city":"Shanghai","country":"China","state":"","zipcode":"09430"},</a:t>
            </a:r>
          </a:p>
          <a:p>
            <a:r>
              <a:rPr lang="en-GB" sz="1100" dirty="0"/>
              <a:t>  "pickupDate":"2020-01-10T13:30Z",</a:t>
            </a:r>
          </a:p>
          <a:p>
            <a:r>
              <a:rPr lang="en-GB" sz="1100" dirty="0"/>
              <a:t>  "destinationAddress":{"street":"200 other </a:t>
            </a:r>
            <a:r>
              <a:rPr lang="en-GB" sz="1100" dirty="0" err="1"/>
              <a:t>street","city":"San</a:t>
            </a:r>
            <a:r>
              <a:rPr lang="en-GB" sz="1100" dirty="0"/>
              <a:t> Leonardo","country":"USA","state":"CA","zipcode":"95030"},</a:t>
            </a:r>
          </a:p>
          <a:p>
            <a:r>
              <a:rPr lang="en-GB" sz="1100" dirty="0"/>
              <a:t>  "expectedDeliveryDate":"2020-01-10T13:30Z”</a:t>
            </a:r>
          </a:p>
          <a:p>
            <a:r>
              <a:rPr lang="en-GB" sz="1100" dirty="0"/>
              <a:t>},</a:t>
            </a:r>
          </a:p>
          <a:p>
            <a:r>
              <a:rPr lang="en-GB" sz="1100" dirty="0"/>
              <a:t>{….},</a:t>
            </a:r>
          </a:p>
          <a:p>
            <a:r>
              <a:rPr lang="en-GB" sz="1100" dirty="0"/>
              <a:t>] </a:t>
            </a:r>
          </a:p>
          <a:p>
            <a:endParaRPr lang="en-GB" dirty="0"/>
          </a:p>
        </p:txBody>
      </p:sp>
      <p:sp>
        <p:nvSpPr>
          <p:cNvPr id="3" name="Rectangle 2">
            <a:extLst>
              <a:ext uri="{FF2B5EF4-FFF2-40B4-BE49-F238E27FC236}">
                <a16:creationId xmlns:a16="http://schemas.microsoft.com/office/drawing/2014/main" id="{14AEF1FD-2AEC-7A47-A13C-2231CEF6D3EA}"/>
              </a:ext>
            </a:extLst>
          </p:cNvPr>
          <p:cNvSpPr/>
          <p:nvPr/>
        </p:nvSpPr>
        <p:spPr>
          <a:xfrm>
            <a:off x="6784088" y="1057683"/>
            <a:ext cx="254617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the status of the order is not completed ?</a:t>
            </a:r>
          </a:p>
        </p:txBody>
      </p:sp>
    </p:spTree>
    <p:extLst>
      <p:ext uri="{BB962C8B-B14F-4D97-AF65-F5344CB8AC3E}">
        <p14:creationId xmlns:p14="http://schemas.microsoft.com/office/powerpoint/2010/main" val="32704861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AB8D-A27A-6A40-A148-F3ECEAD5ADC8}"/>
              </a:ext>
            </a:extLst>
          </p:cNvPr>
          <p:cNvSpPr>
            <a:spLocks noGrp="1"/>
          </p:cNvSpPr>
          <p:nvPr>
            <p:ph type="title"/>
          </p:nvPr>
        </p:nvSpPr>
        <p:spPr/>
        <p:txBody>
          <a:bodyPr/>
          <a:lstStyle/>
          <a:p>
            <a:r>
              <a:rPr lang="en-US" dirty="0"/>
              <a:t>K Container Shipment Inc – Order management</a:t>
            </a:r>
          </a:p>
        </p:txBody>
      </p:sp>
      <p:sp>
        <p:nvSpPr>
          <p:cNvPr id="4" name="Slide Number Placeholder 3">
            <a:extLst>
              <a:ext uri="{FF2B5EF4-FFF2-40B4-BE49-F238E27FC236}">
                <a16:creationId xmlns:a16="http://schemas.microsoft.com/office/drawing/2014/main" id="{323B686D-11D0-B744-8548-89D55A259C1E}"/>
              </a:ext>
            </a:extLst>
          </p:cNvPr>
          <p:cNvSpPr>
            <a:spLocks noGrp="1"/>
          </p:cNvSpPr>
          <p:nvPr>
            <p:ph type="sldNum" sz="quarter" idx="12"/>
          </p:nvPr>
        </p:nvSpPr>
        <p:spPr/>
        <p:txBody>
          <a:bodyPr/>
          <a:lstStyle/>
          <a:p>
            <a:fld id="{E9549862-13E2-C34D-815E-8545BD36FC59}" type="slidenum">
              <a:rPr lang="en-US" smtClean="0">
                <a:solidFill>
                  <a:srgbClr val="6D7777"/>
                </a:solidFill>
              </a:rPr>
              <a:pPr/>
              <a:t>64</a:t>
            </a:fld>
            <a:endParaRPr lang="en-US" dirty="0">
              <a:solidFill>
                <a:srgbClr val="6D7777"/>
              </a:solidFill>
            </a:endParaRPr>
          </a:p>
        </p:txBody>
      </p:sp>
      <p:pic>
        <p:nvPicPr>
          <p:cNvPr id="5" name="Picture 4">
            <a:extLst>
              <a:ext uri="{FF2B5EF4-FFF2-40B4-BE49-F238E27FC236}">
                <a16:creationId xmlns:a16="http://schemas.microsoft.com/office/drawing/2014/main" id="{C1C4E3A2-D21A-6441-AF2F-58386A128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3588" y="1784350"/>
            <a:ext cx="7328024" cy="4279900"/>
          </a:xfrm>
          <a:prstGeom prst="rect">
            <a:avLst/>
          </a:prstGeom>
        </p:spPr>
      </p:pic>
      <p:pic>
        <p:nvPicPr>
          <p:cNvPr id="9" name="Picture 8">
            <a:extLst>
              <a:ext uri="{FF2B5EF4-FFF2-40B4-BE49-F238E27FC236}">
                <a16:creationId xmlns:a16="http://schemas.microsoft.com/office/drawing/2014/main" id="{0BF834CE-3C35-6A4F-ADC4-E0C5EADF3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907813"/>
            <a:ext cx="3073400" cy="2578100"/>
          </a:xfrm>
          <a:prstGeom prst="rect">
            <a:avLst/>
          </a:prstGeom>
        </p:spPr>
      </p:pic>
      <p:sp>
        <p:nvSpPr>
          <p:cNvPr id="10" name="Oval 9">
            <a:extLst>
              <a:ext uri="{FF2B5EF4-FFF2-40B4-BE49-F238E27FC236}">
                <a16:creationId xmlns:a16="http://schemas.microsoft.com/office/drawing/2014/main" id="{76B919FC-9D5D-CD42-B74E-99EE6C3EA7FA}"/>
              </a:ext>
            </a:extLst>
          </p:cNvPr>
          <p:cNvSpPr/>
          <p:nvPr/>
        </p:nvSpPr>
        <p:spPr>
          <a:xfrm>
            <a:off x="266700" y="2286000"/>
            <a:ext cx="1028700" cy="571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0089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AB8D-A27A-6A40-A148-F3ECEAD5ADC8}"/>
              </a:ext>
            </a:extLst>
          </p:cNvPr>
          <p:cNvSpPr>
            <a:spLocks noGrp="1"/>
          </p:cNvSpPr>
          <p:nvPr>
            <p:ph type="title"/>
          </p:nvPr>
        </p:nvSpPr>
        <p:spPr/>
        <p:txBody>
          <a:bodyPr/>
          <a:lstStyle/>
          <a:p>
            <a:r>
              <a:rPr lang="en-US" dirty="0"/>
              <a:t>K Container Shipment Inc – Order management</a:t>
            </a:r>
          </a:p>
        </p:txBody>
      </p:sp>
      <p:sp>
        <p:nvSpPr>
          <p:cNvPr id="4" name="Slide Number Placeholder 3">
            <a:extLst>
              <a:ext uri="{FF2B5EF4-FFF2-40B4-BE49-F238E27FC236}">
                <a16:creationId xmlns:a16="http://schemas.microsoft.com/office/drawing/2014/main" id="{323B686D-11D0-B744-8548-89D55A259C1E}"/>
              </a:ext>
            </a:extLst>
          </p:cNvPr>
          <p:cNvSpPr>
            <a:spLocks noGrp="1"/>
          </p:cNvSpPr>
          <p:nvPr>
            <p:ph type="sldNum" sz="quarter" idx="12"/>
          </p:nvPr>
        </p:nvSpPr>
        <p:spPr/>
        <p:txBody>
          <a:bodyPr/>
          <a:lstStyle/>
          <a:p>
            <a:fld id="{E9549862-13E2-C34D-815E-8545BD36FC59}" type="slidenum">
              <a:rPr lang="en-US" smtClean="0">
                <a:solidFill>
                  <a:srgbClr val="6D7777"/>
                </a:solidFill>
              </a:rPr>
              <a:pPr/>
              <a:t>65</a:t>
            </a:fld>
            <a:endParaRPr lang="en-US" dirty="0">
              <a:solidFill>
                <a:srgbClr val="6D7777"/>
              </a:solidFill>
            </a:endParaRPr>
          </a:p>
        </p:txBody>
      </p:sp>
      <p:pic>
        <p:nvPicPr>
          <p:cNvPr id="8" name="Picture 7">
            <a:extLst>
              <a:ext uri="{FF2B5EF4-FFF2-40B4-BE49-F238E27FC236}">
                <a16:creationId xmlns:a16="http://schemas.microsoft.com/office/drawing/2014/main" id="{4D321F2F-A3F7-9941-BF25-265211DDD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1211622"/>
            <a:ext cx="12192000" cy="3367956"/>
          </a:xfrm>
          <a:prstGeom prst="rect">
            <a:avLst/>
          </a:prstGeom>
        </p:spPr>
      </p:pic>
      <p:sp>
        <p:nvSpPr>
          <p:cNvPr id="9" name="Oval 8">
            <a:extLst>
              <a:ext uri="{FF2B5EF4-FFF2-40B4-BE49-F238E27FC236}">
                <a16:creationId xmlns:a16="http://schemas.microsoft.com/office/drawing/2014/main" id="{E7A1AFB7-A250-3444-AFC8-B79B837623A5}"/>
              </a:ext>
            </a:extLst>
          </p:cNvPr>
          <p:cNvSpPr/>
          <p:nvPr/>
        </p:nvSpPr>
        <p:spPr>
          <a:xfrm>
            <a:off x="4775200" y="2895600"/>
            <a:ext cx="558800" cy="279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DC4E0E-A128-444A-B576-AD9CFDBD55E9}"/>
              </a:ext>
            </a:extLst>
          </p:cNvPr>
          <p:cNvCxnSpPr/>
          <p:nvPr/>
        </p:nvCxnSpPr>
        <p:spPr>
          <a:xfrm flipV="1">
            <a:off x="5334000" y="2146300"/>
            <a:ext cx="1054100" cy="74930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75203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AB8D-A27A-6A40-A148-F3ECEAD5ADC8}"/>
              </a:ext>
            </a:extLst>
          </p:cNvPr>
          <p:cNvSpPr>
            <a:spLocks noGrp="1"/>
          </p:cNvSpPr>
          <p:nvPr>
            <p:ph type="title"/>
          </p:nvPr>
        </p:nvSpPr>
        <p:spPr/>
        <p:txBody>
          <a:bodyPr/>
          <a:lstStyle/>
          <a:p>
            <a:r>
              <a:rPr lang="en-US" dirty="0"/>
              <a:t>K Container Shipment Inc – Order management</a:t>
            </a:r>
          </a:p>
        </p:txBody>
      </p:sp>
      <p:sp>
        <p:nvSpPr>
          <p:cNvPr id="4" name="Slide Number Placeholder 3">
            <a:extLst>
              <a:ext uri="{FF2B5EF4-FFF2-40B4-BE49-F238E27FC236}">
                <a16:creationId xmlns:a16="http://schemas.microsoft.com/office/drawing/2014/main" id="{323B686D-11D0-B744-8548-89D55A259C1E}"/>
              </a:ext>
            </a:extLst>
          </p:cNvPr>
          <p:cNvSpPr>
            <a:spLocks noGrp="1"/>
          </p:cNvSpPr>
          <p:nvPr>
            <p:ph type="sldNum" sz="quarter" idx="12"/>
          </p:nvPr>
        </p:nvSpPr>
        <p:spPr/>
        <p:txBody>
          <a:bodyPr/>
          <a:lstStyle/>
          <a:p>
            <a:fld id="{E9549862-13E2-C34D-815E-8545BD36FC59}" type="slidenum">
              <a:rPr lang="en-US" smtClean="0">
                <a:solidFill>
                  <a:srgbClr val="6D7777"/>
                </a:solidFill>
              </a:rPr>
              <a:pPr/>
              <a:t>66</a:t>
            </a:fld>
            <a:endParaRPr lang="en-US" dirty="0">
              <a:solidFill>
                <a:srgbClr val="6D7777"/>
              </a:solidFill>
            </a:endParaRPr>
          </a:p>
        </p:txBody>
      </p:sp>
      <p:pic>
        <p:nvPicPr>
          <p:cNvPr id="6" name="Picture 5">
            <a:extLst>
              <a:ext uri="{FF2B5EF4-FFF2-40B4-BE49-F238E27FC236}">
                <a16:creationId xmlns:a16="http://schemas.microsoft.com/office/drawing/2014/main" id="{A9655BB9-EA48-1247-964C-87A8DA35A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 y="1066800"/>
            <a:ext cx="6845300" cy="2667000"/>
          </a:xfrm>
          <a:prstGeom prst="rect">
            <a:avLst/>
          </a:prstGeom>
        </p:spPr>
      </p:pic>
      <p:sp>
        <p:nvSpPr>
          <p:cNvPr id="7" name="Oval 6">
            <a:extLst>
              <a:ext uri="{FF2B5EF4-FFF2-40B4-BE49-F238E27FC236}">
                <a16:creationId xmlns:a16="http://schemas.microsoft.com/office/drawing/2014/main" id="{F9E93416-C9F3-2445-8AD4-4B209428196A}"/>
              </a:ext>
            </a:extLst>
          </p:cNvPr>
          <p:cNvSpPr/>
          <p:nvPr/>
        </p:nvSpPr>
        <p:spPr>
          <a:xfrm>
            <a:off x="279400" y="1574326"/>
            <a:ext cx="419100" cy="3560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FFA649B-8023-1747-B414-7D8E22DF0213}"/>
              </a:ext>
            </a:extLst>
          </p:cNvPr>
          <p:cNvSpPr/>
          <p:nvPr/>
        </p:nvSpPr>
        <p:spPr>
          <a:xfrm>
            <a:off x="5664200" y="2616200"/>
            <a:ext cx="558800" cy="812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0BDC6F7-D50B-6842-86FB-019E4AA66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2511" y="3861274"/>
            <a:ext cx="6870700" cy="2654300"/>
          </a:xfrm>
          <a:prstGeom prst="rect">
            <a:avLst/>
          </a:prstGeom>
        </p:spPr>
      </p:pic>
      <p:sp>
        <p:nvSpPr>
          <p:cNvPr id="10" name="Oval 9">
            <a:extLst>
              <a:ext uri="{FF2B5EF4-FFF2-40B4-BE49-F238E27FC236}">
                <a16:creationId xmlns:a16="http://schemas.microsoft.com/office/drawing/2014/main" id="{F611A7A4-5F58-7F4D-AB8B-91F84CDBD620}"/>
              </a:ext>
            </a:extLst>
          </p:cNvPr>
          <p:cNvSpPr/>
          <p:nvPr/>
        </p:nvSpPr>
        <p:spPr>
          <a:xfrm>
            <a:off x="8356600" y="4895850"/>
            <a:ext cx="927100" cy="3560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293395B-2617-A842-AE91-3DA41166A2BA}"/>
              </a:ext>
            </a:extLst>
          </p:cNvPr>
          <p:cNvCxnSpPr>
            <a:cxnSpLocks/>
          </p:cNvCxnSpPr>
          <p:nvPr/>
        </p:nvCxnSpPr>
        <p:spPr>
          <a:xfrm>
            <a:off x="390788" y="3441700"/>
            <a:ext cx="8382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D00D23E-F5F2-9C4E-B6B2-FA6812A3E110}"/>
              </a:ext>
            </a:extLst>
          </p:cNvPr>
          <p:cNvSpPr txBox="1"/>
          <p:nvPr/>
        </p:nvSpPr>
        <p:spPr>
          <a:xfrm>
            <a:off x="6985000" y="2737461"/>
            <a:ext cx="3634328" cy="369332"/>
          </a:xfrm>
          <a:prstGeom prst="rect">
            <a:avLst/>
          </a:prstGeom>
          <a:noFill/>
        </p:spPr>
        <p:txBody>
          <a:bodyPr wrap="none" rtlCol="0">
            <a:spAutoFit/>
          </a:bodyPr>
          <a:lstStyle/>
          <a:p>
            <a:r>
              <a:rPr lang="en-US" dirty="0"/>
              <a:t>Select one of the possible voyage</a:t>
            </a:r>
          </a:p>
        </p:txBody>
      </p:sp>
      <p:sp>
        <p:nvSpPr>
          <p:cNvPr id="11" name="TextBox 10">
            <a:extLst>
              <a:ext uri="{FF2B5EF4-FFF2-40B4-BE49-F238E27FC236}">
                <a16:creationId xmlns:a16="http://schemas.microsoft.com/office/drawing/2014/main" id="{A59B2006-D0ED-2546-9F76-7C421C568289}"/>
              </a:ext>
            </a:extLst>
          </p:cNvPr>
          <p:cNvSpPr txBox="1"/>
          <p:nvPr/>
        </p:nvSpPr>
        <p:spPr>
          <a:xfrm>
            <a:off x="698500" y="5266224"/>
            <a:ext cx="3147015" cy="369332"/>
          </a:xfrm>
          <a:prstGeom prst="rect">
            <a:avLst/>
          </a:prstGeom>
          <a:noFill/>
        </p:spPr>
        <p:txBody>
          <a:bodyPr wrap="none" rtlCol="0">
            <a:spAutoFit/>
          </a:bodyPr>
          <a:lstStyle/>
          <a:p>
            <a:r>
              <a:rPr lang="en-US" dirty="0"/>
              <a:t>Save is going to the backend</a:t>
            </a:r>
          </a:p>
        </p:txBody>
      </p:sp>
    </p:spTree>
    <p:extLst>
      <p:ext uri="{BB962C8B-B14F-4D97-AF65-F5344CB8AC3E}">
        <p14:creationId xmlns:p14="http://schemas.microsoft.com/office/powerpoint/2010/main" val="12063275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390788" y="60119"/>
            <a:ext cx="10886813" cy="541501"/>
          </a:xfrm>
        </p:spPr>
        <p:txBody>
          <a:bodyPr/>
          <a:lstStyle/>
          <a:p>
            <a:r>
              <a:rPr lang="en-US" dirty="0"/>
              <a:t>Shipment Inc – Manual </a:t>
            </a:r>
            <a:r>
              <a:rPr lang="en-US"/>
              <a:t>voyage assignment</a:t>
            </a:r>
            <a:endParaRPr lang="en-US" dirty="0"/>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67</a:t>
            </a:fld>
            <a:endParaRPr lang="en-US" dirty="0">
              <a:solidFill>
                <a:srgbClr val="6D7777"/>
              </a:solidFill>
            </a:endParaRPr>
          </a:p>
        </p:txBody>
      </p:sp>
      <p:sp>
        <p:nvSpPr>
          <p:cNvPr id="6" name="Rectangle 5">
            <a:extLst>
              <a:ext uri="{FF2B5EF4-FFF2-40B4-BE49-F238E27FC236}">
                <a16:creationId xmlns:a16="http://schemas.microsoft.com/office/drawing/2014/main" id="{0F971E6B-2F81-A148-B39D-7299E7093BCE}"/>
              </a:ext>
            </a:extLst>
          </p:cNvPr>
          <p:cNvSpPr/>
          <p:nvPr/>
        </p:nvSpPr>
        <p:spPr>
          <a:xfrm>
            <a:off x="7099300" y="929566"/>
            <a:ext cx="1200150" cy="4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Voyage Command MS</a:t>
            </a:r>
          </a:p>
        </p:txBody>
      </p:sp>
      <p:sp>
        <p:nvSpPr>
          <p:cNvPr id="5" name="Rectangle 4">
            <a:extLst>
              <a:ext uri="{FF2B5EF4-FFF2-40B4-BE49-F238E27FC236}">
                <a16:creationId xmlns:a16="http://schemas.microsoft.com/office/drawing/2014/main" id="{AA347EC7-3304-5C46-B87C-9189600DA99A}"/>
              </a:ext>
            </a:extLst>
          </p:cNvPr>
          <p:cNvSpPr/>
          <p:nvPr/>
        </p:nvSpPr>
        <p:spPr>
          <a:xfrm>
            <a:off x="249555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8" name="Straight Connector 7">
            <a:extLst>
              <a:ext uri="{FF2B5EF4-FFF2-40B4-BE49-F238E27FC236}">
                <a16:creationId xmlns:a16="http://schemas.microsoft.com/office/drawing/2014/main" id="{C4111B31-D4C2-DB49-ACFF-CAFF1553E881}"/>
              </a:ext>
            </a:extLst>
          </p:cNvPr>
          <p:cNvCxnSpPr>
            <a:cxnSpLocks/>
            <a:stCxn id="5" idx="2"/>
          </p:cNvCxnSpPr>
          <p:nvPr/>
        </p:nvCxnSpPr>
        <p:spPr>
          <a:xfrm>
            <a:off x="3022600" y="140281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EECEB25-43B2-BA43-BA92-502AC5256853}"/>
              </a:ext>
            </a:extLst>
          </p:cNvPr>
          <p:cNvSpPr/>
          <p:nvPr/>
        </p:nvSpPr>
        <p:spPr>
          <a:xfrm>
            <a:off x="5397500" y="93932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14" name="Rectangle 13">
            <a:extLst>
              <a:ext uri="{FF2B5EF4-FFF2-40B4-BE49-F238E27FC236}">
                <a16:creationId xmlns:a16="http://schemas.microsoft.com/office/drawing/2014/main" id="{7A467429-7D65-3A47-A116-8315331EE77C}"/>
              </a:ext>
            </a:extLst>
          </p:cNvPr>
          <p:cNvSpPr/>
          <p:nvPr/>
        </p:nvSpPr>
        <p:spPr>
          <a:xfrm>
            <a:off x="595180" y="906566"/>
            <a:ext cx="10541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Shipment UI BFF</a:t>
            </a:r>
          </a:p>
        </p:txBody>
      </p:sp>
      <p:cxnSp>
        <p:nvCxnSpPr>
          <p:cNvPr id="15" name="Straight Connector 14">
            <a:extLst>
              <a:ext uri="{FF2B5EF4-FFF2-40B4-BE49-F238E27FC236}">
                <a16:creationId xmlns:a16="http://schemas.microsoft.com/office/drawing/2014/main" id="{1D89C622-8452-834A-AD94-FA67A67DBDDD}"/>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AA3484AD-45BB-F54B-B39D-361EBF541778}"/>
              </a:ext>
            </a:extLst>
          </p:cNvPr>
          <p:cNvGrpSpPr/>
          <p:nvPr/>
        </p:nvGrpSpPr>
        <p:grpSpPr>
          <a:xfrm>
            <a:off x="3835400" y="3827836"/>
            <a:ext cx="589722" cy="340835"/>
            <a:chOff x="4452049" y="5323365"/>
            <a:chExt cx="589722" cy="340835"/>
          </a:xfrm>
        </p:grpSpPr>
        <p:sp>
          <p:nvSpPr>
            <p:cNvPr id="24" name="Rounded Rectangle 23">
              <a:extLst>
                <a:ext uri="{FF2B5EF4-FFF2-40B4-BE49-F238E27FC236}">
                  <a16:creationId xmlns:a16="http://schemas.microsoft.com/office/drawing/2014/main" id="{D75E3BE8-2EDA-F74C-A7DF-3772481ACD17}"/>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25" name="Rounded Rectangle 24">
              <a:extLst>
                <a:ext uri="{FF2B5EF4-FFF2-40B4-BE49-F238E27FC236}">
                  <a16:creationId xmlns:a16="http://schemas.microsoft.com/office/drawing/2014/main" id="{A01EF38F-5807-5549-AA47-99081BFEB771}"/>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6" name="Rounded Rectangle 25">
              <a:extLst>
                <a:ext uri="{FF2B5EF4-FFF2-40B4-BE49-F238E27FC236}">
                  <a16:creationId xmlns:a16="http://schemas.microsoft.com/office/drawing/2014/main" id="{3D3FB0D7-9BFA-F746-9EA1-C6D0FFE7FCAE}"/>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27" name="Rounded Rectangle 26">
              <a:extLst>
                <a:ext uri="{FF2B5EF4-FFF2-40B4-BE49-F238E27FC236}">
                  <a16:creationId xmlns:a16="http://schemas.microsoft.com/office/drawing/2014/main" id="{83236C8F-5944-864B-8462-4D93E7554F9C}"/>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32" name="TextBox 31">
            <a:extLst>
              <a:ext uri="{FF2B5EF4-FFF2-40B4-BE49-F238E27FC236}">
                <a16:creationId xmlns:a16="http://schemas.microsoft.com/office/drawing/2014/main" id="{104A5286-7AFE-3C42-BFCC-45521E2104FD}"/>
              </a:ext>
            </a:extLst>
          </p:cNvPr>
          <p:cNvSpPr txBox="1"/>
          <p:nvPr/>
        </p:nvSpPr>
        <p:spPr>
          <a:xfrm>
            <a:off x="3755336" y="3589364"/>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5924550" y="143557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51642B2B-595A-EC4F-B7C6-C038CA26C671}"/>
              </a:ext>
            </a:extLst>
          </p:cNvPr>
          <p:cNvCxnSpPr>
            <a:cxnSpLocks/>
          </p:cNvCxnSpPr>
          <p:nvPr/>
        </p:nvCxnSpPr>
        <p:spPr>
          <a:xfrm flipH="1" flipV="1">
            <a:off x="1157952" y="2067180"/>
            <a:ext cx="4725070" cy="1401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0003F254-5C10-C34E-99FF-620EACF7E9FE}"/>
              </a:ext>
            </a:extLst>
          </p:cNvPr>
          <p:cNvSpPr/>
          <p:nvPr/>
        </p:nvSpPr>
        <p:spPr>
          <a:xfrm>
            <a:off x="1142894" y="1443219"/>
            <a:ext cx="1492716"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getCreatedOrders</a:t>
            </a:r>
            <a:endParaRPr lang="en-US" sz="1050" b="0" dirty="0">
              <a:solidFill>
                <a:schemeClr val="tx1">
                  <a:lumMod val="50000"/>
                </a:schemeClr>
              </a:solidFill>
              <a:effectLst/>
              <a:latin typeface="Menlo" panose="020B0609030804020204" pitchFamily="49" charset="0"/>
            </a:endParaRPr>
          </a:p>
        </p:txBody>
      </p:sp>
      <p:cxnSp>
        <p:nvCxnSpPr>
          <p:cNvPr id="44" name="Straight Arrow Connector 43">
            <a:extLst>
              <a:ext uri="{FF2B5EF4-FFF2-40B4-BE49-F238E27FC236}">
                <a16:creationId xmlns:a16="http://schemas.microsoft.com/office/drawing/2014/main" id="{3FFAED3B-EB29-5345-863E-711B29709FFF}"/>
              </a:ext>
            </a:extLst>
          </p:cNvPr>
          <p:cNvCxnSpPr>
            <a:cxnSpLocks/>
          </p:cNvCxnSpPr>
          <p:nvPr/>
        </p:nvCxnSpPr>
        <p:spPr>
          <a:xfrm>
            <a:off x="1142894" y="2486755"/>
            <a:ext cx="1832082" cy="305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F2BA99D-76F0-5447-BD37-D4D3E961F387}"/>
              </a:ext>
            </a:extLst>
          </p:cNvPr>
          <p:cNvCxnSpPr>
            <a:cxnSpLocks/>
          </p:cNvCxnSpPr>
          <p:nvPr/>
        </p:nvCxnSpPr>
        <p:spPr>
          <a:xfrm>
            <a:off x="7699375" y="1402813"/>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9" name="Rectangle 48">
            <a:extLst>
              <a:ext uri="{FF2B5EF4-FFF2-40B4-BE49-F238E27FC236}">
                <a16:creationId xmlns:a16="http://schemas.microsoft.com/office/drawing/2014/main" id="{0CBAE775-DD61-724E-B78C-62FADE553E89}"/>
              </a:ext>
            </a:extLst>
          </p:cNvPr>
          <p:cNvSpPr/>
          <p:nvPr/>
        </p:nvSpPr>
        <p:spPr>
          <a:xfrm>
            <a:off x="1123314" y="2204377"/>
            <a:ext cx="1165704"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searchVoyage</a:t>
            </a:r>
            <a:endParaRPr lang="en-US" sz="1050" b="0" dirty="0">
              <a:solidFill>
                <a:schemeClr val="tx1">
                  <a:lumMod val="50000"/>
                </a:schemeClr>
              </a:solidFill>
              <a:effectLst/>
              <a:latin typeface="Menlo" panose="020B0609030804020204" pitchFamily="49" charset="0"/>
            </a:endParaRPr>
          </a:p>
        </p:txBody>
      </p:sp>
      <p:grpSp>
        <p:nvGrpSpPr>
          <p:cNvPr id="50" name="Group 49">
            <a:extLst>
              <a:ext uri="{FF2B5EF4-FFF2-40B4-BE49-F238E27FC236}">
                <a16:creationId xmlns:a16="http://schemas.microsoft.com/office/drawing/2014/main" id="{AD951948-CD73-F642-AC79-9477B85FA6E1}"/>
              </a:ext>
            </a:extLst>
          </p:cNvPr>
          <p:cNvGrpSpPr/>
          <p:nvPr/>
        </p:nvGrpSpPr>
        <p:grpSpPr>
          <a:xfrm>
            <a:off x="6415233" y="2728556"/>
            <a:ext cx="589722" cy="340835"/>
            <a:chOff x="4452049" y="5323365"/>
            <a:chExt cx="589722" cy="340835"/>
          </a:xfrm>
        </p:grpSpPr>
        <p:sp>
          <p:nvSpPr>
            <p:cNvPr id="51" name="Rounded Rectangle 50">
              <a:extLst>
                <a:ext uri="{FF2B5EF4-FFF2-40B4-BE49-F238E27FC236}">
                  <a16:creationId xmlns:a16="http://schemas.microsoft.com/office/drawing/2014/main" id="{83462EE6-1351-734B-9D30-FD7326F00F69}"/>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2" name="Rounded Rectangle 51">
              <a:extLst>
                <a:ext uri="{FF2B5EF4-FFF2-40B4-BE49-F238E27FC236}">
                  <a16:creationId xmlns:a16="http://schemas.microsoft.com/office/drawing/2014/main" id="{D19A68B6-BA1B-324F-8700-DACAE18C1FE1}"/>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3" name="Rounded Rectangle 52">
              <a:extLst>
                <a:ext uri="{FF2B5EF4-FFF2-40B4-BE49-F238E27FC236}">
                  <a16:creationId xmlns:a16="http://schemas.microsoft.com/office/drawing/2014/main" id="{554E9C1A-270A-D448-A714-C34E1CA04818}"/>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4" name="Rounded Rectangle 53">
              <a:extLst>
                <a:ext uri="{FF2B5EF4-FFF2-40B4-BE49-F238E27FC236}">
                  <a16:creationId xmlns:a16="http://schemas.microsoft.com/office/drawing/2014/main" id="{DDC14BA6-2BDB-4543-BB33-B1759DD2148F}"/>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55" name="TextBox 54">
            <a:extLst>
              <a:ext uri="{FF2B5EF4-FFF2-40B4-BE49-F238E27FC236}">
                <a16:creationId xmlns:a16="http://schemas.microsoft.com/office/drawing/2014/main" id="{DCEEB5FE-BBC8-BD4F-B948-ED8EB1C45555}"/>
              </a:ext>
            </a:extLst>
          </p:cNvPr>
          <p:cNvSpPr txBox="1"/>
          <p:nvPr/>
        </p:nvSpPr>
        <p:spPr>
          <a:xfrm>
            <a:off x="6335169" y="2490084"/>
            <a:ext cx="659155" cy="246221"/>
          </a:xfrm>
          <a:prstGeom prst="rect">
            <a:avLst/>
          </a:prstGeom>
          <a:noFill/>
        </p:spPr>
        <p:txBody>
          <a:bodyPr wrap="none" rtlCol="0">
            <a:spAutoFit/>
          </a:bodyPr>
          <a:lstStyle/>
          <a:p>
            <a:r>
              <a:rPr lang="en-US" sz="1000" dirty="0">
                <a:solidFill>
                  <a:schemeClr val="accent1">
                    <a:lumMod val="25000"/>
                  </a:schemeClr>
                </a:solidFill>
              </a:rPr>
              <a:t>voyages</a:t>
            </a:r>
          </a:p>
        </p:txBody>
      </p:sp>
      <p:cxnSp>
        <p:nvCxnSpPr>
          <p:cNvPr id="58" name="Elbow Connector 57">
            <a:extLst>
              <a:ext uri="{FF2B5EF4-FFF2-40B4-BE49-F238E27FC236}">
                <a16:creationId xmlns:a16="http://schemas.microsoft.com/office/drawing/2014/main" id="{C09F65F1-F2C9-2D40-8A11-1D61E26E67B2}"/>
              </a:ext>
            </a:extLst>
          </p:cNvPr>
          <p:cNvCxnSpPr>
            <a:cxnSpLocks/>
            <a:endCxn id="51" idx="1"/>
          </p:cNvCxnSpPr>
          <p:nvPr/>
        </p:nvCxnSpPr>
        <p:spPr>
          <a:xfrm>
            <a:off x="3069149" y="2613194"/>
            <a:ext cx="3346084" cy="285780"/>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3" name="Elbow Connector 62">
            <a:extLst>
              <a:ext uri="{FF2B5EF4-FFF2-40B4-BE49-F238E27FC236}">
                <a16:creationId xmlns:a16="http://schemas.microsoft.com/office/drawing/2014/main" id="{265C3599-F4CD-C541-BD0C-930C0C0EE212}"/>
              </a:ext>
            </a:extLst>
          </p:cNvPr>
          <p:cNvCxnSpPr>
            <a:cxnSpLocks/>
            <a:stCxn id="54" idx="3"/>
          </p:cNvCxnSpPr>
          <p:nvPr/>
        </p:nvCxnSpPr>
        <p:spPr>
          <a:xfrm flipV="1">
            <a:off x="7004955" y="2898973"/>
            <a:ext cx="694420" cy="1"/>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E27EF2B2-64AD-C245-93BB-1672E02B1858}"/>
              </a:ext>
            </a:extLst>
          </p:cNvPr>
          <p:cNvCxnSpPr>
            <a:cxnSpLocks/>
            <a:endCxn id="26" idx="0"/>
          </p:cNvCxnSpPr>
          <p:nvPr/>
        </p:nvCxnSpPr>
        <p:spPr>
          <a:xfrm rot="10800000" flipV="1">
            <a:off x="4206059" y="3284792"/>
            <a:ext cx="3493321" cy="543044"/>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C8E455A9-DDF6-3C48-9A16-C2BFCC0DEF34}"/>
              </a:ext>
            </a:extLst>
          </p:cNvPr>
          <p:cNvSpPr/>
          <p:nvPr/>
        </p:nvSpPr>
        <p:spPr>
          <a:xfrm>
            <a:off x="6500467" y="3284790"/>
            <a:ext cx="1165704"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voyageBooked</a:t>
            </a:r>
            <a:endParaRPr lang="en-US" sz="1050" b="0" dirty="0">
              <a:solidFill>
                <a:schemeClr val="tx1">
                  <a:lumMod val="50000"/>
                </a:schemeClr>
              </a:solidFill>
              <a:effectLst/>
              <a:latin typeface="Menlo" panose="020B0609030804020204" pitchFamily="49" charset="0"/>
            </a:endParaRPr>
          </a:p>
        </p:txBody>
      </p:sp>
      <p:sp>
        <p:nvSpPr>
          <p:cNvPr id="72" name="Rectangle 71">
            <a:extLst>
              <a:ext uri="{FF2B5EF4-FFF2-40B4-BE49-F238E27FC236}">
                <a16:creationId xmlns:a16="http://schemas.microsoft.com/office/drawing/2014/main" id="{F86E6F6F-B683-4C45-9A6E-85FBDC553832}"/>
              </a:ext>
            </a:extLst>
          </p:cNvPr>
          <p:cNvSpPr/>
          <p:nvPr/>
        </p:nvSpPr>
        <p:spPr>
          <a:xfrm>
            <a:off x="6230150" y="3492611"/>
            <a:ext cx="2473754"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 </a:t>
            </a:r>
            <a:r>
              <a:rPr lang="en-US" sz="1050" dirty="0" err="1">
                <a:solidFill>
                  <a:schemeClr val="tx1">
                    <a:lumMod val="50000"/>
                  </a:schemeClr>
                </a:solidFill>
                <a:latin typeface="Menlo" panose="020B0609030804020204" pitchFamily="49" charset="0"/>
              </a:rPr>
              <a:t>voyageID</a:t>
            </a:r>
            <a:r>
              <a:rPr lang="en-US" sz="1050" dirty="0">
                <a:solidFill>
                  <a:schemeClr val="tx1">
                    <a:lumMod val="50000"/>
                  </a:schemeClr>
                </a:solidFill>
                <a:latin typeface="Menlo" panose="020B0609030804020204" pitchFamily="49" charset="0"/>
              </a:rPr>
              <a:t>, </a:t>
            </a:r>
            <a:r>
              <a:rPr lang="en-US" sz="1050" dirty="0" err="1">
                <a:solidFill>
                  <a:schemeClr val="tx1">
                    <a:lumMod val="50000"/>
                  </a:schemeClr>
                </a:solidFill>
                <a:latin typeface="Menlo" panose="020B0609030804020204" pitchFamily="49" charset="0"/>
              </a:rPr>
              <a:t>shipID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cxnSp>
        <p:nvCxnSpPr>
          <p:cNvPr id="73" name="Elbow Connector 72">
            <a:extLst>
              <a:ext uri="{FF2B5EF4-FFF2-40B4-BE49-F238E27FC236}">
                <a16:creationId xmlns:a16="http://schemas.microsoft.com/office/drawing/2014/main" id="{4E172042-8BFC-8346-9B5C-5D0D6DF8DC3F}"/>
              </a:ext>
            </a:extLst>
          </p:cNvPr>
          <p:cNvCxnSpPr>
            <a:cxnSpLocks/>
            <a:endCxn id="27" idx="2"/>
          </p:cNvCxnSpPr>
          <p:nvPr/>
        </p:nvCxnSpPr>
        <p:spPr>
          <a:xfrm flipV="1">
            <a:off x="3030677" y="4168671"/>
            <a:ext cx="1320152" cy="741878"/>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9" name="Can 78">
            <a:extLst>
              <a:ext uri="{FF2B5EF4-FFF2-40B4-BE49-F238E27FC236}">
                <a16:creationId xmlns:a16="http://schemas.microsoft.com/office/drawing/2014/main" id="{9416EC16-5D3C-4D40-ADFE-CE514C5FEDDA}"/>
              </a:ext>
            </a:extLst>
          </p:cNvPr>
          <p:cNvSpPr/>
          <p:nvPr/>
        </p:nvSpPr>
        <p:spPr>
          <a:xfrm flipH="1">
            <a:off x="8001594" y="2800633"/>
            <a:ext cx="778177"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cxnSp>
        <p:nvCxnSpPr>
          <p:cNvPr id="80" name="Straight Arrow Connector 79">
            <a:extLst>
              <a:ext uri="{FF2B5EF4-FFF2-40B4-BE49-F238E27FC236}">
                <a16:creationId xmlns:a16="http://schemas.microsoft.com/office/drawing/2014/main" id="{52CC4BB2-A988-4445-BF72-99936C337F88}"/>
              </a:ext>
            </a:extLst>
          </p:cNvPr>
          <p:cNvCxnSpPr>
            <a:cxnSpLocks/>
            <a:endCxn id="79" idx="4"/>
          </p:cNvCxnSpPr>
          <p:nvPr/>
        </p:nvCxnSpPr>
        <p:spPr>
          <a:xfrm>
            <a:off x="7678514" y="3094667"/>
            <a:ext cx="323080"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2" name="Elbow Connector 81">
            <a:extLst>
              <a:ext uri="{FF2B5EF4-FFF2-40B4-BE49-F238E27FC236}">
                <a16:creationId xmlns:a16="http://schemas.microsoft.com/office/drawing/2014/main" id="{9ED4F118-81A8-C148-A6BB-65A554F92293}"/>
              </a:ext>
            </a:extLst>
          </p:cNvPr>
          <p:cNvCxnSpPr>
            <a:cxnSpLocks/>
            <a:stCxn id="26" idx="2"/>
          </p:cNvCxnSpPr>
          <p:nvPr/>
        </p:nvCxnSpPr>
        <p:spPr>
          <a:xfrm rot="16200000" flipH="1">
            <a:off x="5000095" y="3374634"/>
            <a:ext cx="155413" cy="1743486"/>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85" name="Can 84">
            <a:extLst>
              <a:ext uri="{FF2B5EF4-FFF2-40B4-BE49-F238E27FC236}">
                <a16:creationId xmlns:a16="http://schemas.microsoft.com/office/drawing/2014/main" id="{93958D50-00EB-3940-AF4A-CBE11F0DCCE3}"/>
              </a:ext>
            </a:extLst>
          </p:cNvPr>
          <p:cNvSpPr/>
          <p:nvPr/>
        </p:nvSpPr>
        <p:spPr>
          <a:xfrm flipH="1">
            <a:off x="6401252" y="4136393"/>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86" name="Straight Arrow Connector 85">
            <a:extLst>
              <a:ext uri="{FF2B5EF4-FFF2-40B4-BE49-F238E27FC236}">
                <a16:creationId xmlns:a16="http://schemas.microsoft.com/office/drawing/2014/main" id="{B4142CF0-DE38-284F-A13C-F958FA3402F7}"/>
              </a:ext>
            </a:extLst>
          </p:cNvPr>
          <p:cNvCxnSpPr>
            <a:cxnSpLocks/>
          </p:cNvCxnSpPr>
          <p:nvPr/>
        </p:nvCxnSpPr>
        <p:spPr>
          <a:xfrm>
            <a:off x="5989675" y="4583062"/>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Elbow Connector 88">
            <a:extLst>
              <a:ext uri="{FF2B5EF4-FFF2-40B4-BE49-F238E27FC236}">
                <a16:creationId xmlns:a16="http://schemas.microsoft.com/office/drawing/2014/main" id="{2C54FEB4-39DC-2E40-ACE8-415616C00F4D}"/>
              </a:ext>
            </a:extLst>
          </p:cNvPr>
          <p:cNvCxnSpPr>
            <a:cxnSpLocks/>
            <a:stCxn id="26" idx="2"/>
          </p:cNvCxnSpPr>
          <p:nvPr/>
        </p:nvCxnSpPr>
        <p:spPr>
          <a:xfrm rot="5400000">
            <a:off x="2597853" y="2730882"/>
            <a:ext cx="170416" cy="3045994"/>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4" name="Can 93">
            <a:extLst>
              <a:ext uri="{FF2B5EF4-FFF2-40B4-BE49-F238E27FC236}">
                <a16:creationId xmlns:a16="http://schemas.microsoft.com/office/drawing/2014/main" id="{6F951917-F49D-044E-9F4F-FA760E039A16}"/>
              </a:ext>
            </a:extLst>
          </p:cNvPr>
          <p:cNvSpPr/>
          <p:nvPr/>
        </p:nvSpPr>
        <p:spPr>
          <a:xfrm flipH="1">
            <a:off x="6070101" y="1570177"/>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sp>
        <p:nvSpPr>
          <p:cNvPr id="95" name="Oval 94">
            <a:extLst>
              <a:ext uri="{FF2B5EF4-FFF2-40B4-BE49-F238E27FC236}">
                <a16:creationId xmlns:a16="http://schemas.microsoft.com/office/drawing/2014/main" id="{076591CE-EB44-BB4F-8FBC-75EF00EFA939}"/>
              </a:ext>
            </a:extLst>
          </p:cNvPr>
          <p:cNvSpPr/>
          <p:nvPr/>
        </p:nvSpPr>
        <p:spPr>
          <a:xfrm>
            <a:off x="2011067" y="2977602"/>
            <a:ext cx="885785" cy="41024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Pending</a:t>
            </a:r>
          </a:p>
        </p:txBody>
      </p:sp>
      <p:sp>
        <p:nvSpPr>
          <p:cNvPr id="96" name="Can 95">
            <a:extLst>
              <a:ext uri="{FF2B5EF4-FFF2-40B4-BE49-F238E27FC236}">
                <a16:creationId xmlns:a16="http://schemas.microsoft.com/office/drawing/2014/main" id="{FB48CEF8-A710-164E-ACDB-787EA5474036}"/>
              </a:ext>
            </a:extLst>
          </p:cNvPr>
          <p:cNvSpPr/>
          <p:nvPr/>
        </p:nvSpPr>
        <p:spPr>
          <a:xfrm flipH="1">
            <a:off x="3419011" y="2826498"/>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97" name="Straight Arrow Connector 96">
            <a:extLst>
              <a:ext uri="{FF2B5EF4-FFF2-40B4-BE49-F238E27FC236}">
                <a16:creationId xmlns:a16="http://schemas.microsoft.com/office/drawing/2014/main" id="{5067C896-3B90-D143-B80D-5C3A857C9ECF}"/>
              </a:ext>
            </a:extLst>
          </p:cNvPr>
          <p:cNvCxnSpPr>
            <a:cxnSpLocks/>
          </p:cNvCxnSpPr>
          <p:nvPr/>
        </p:nvCxnSpPr>
        <p:spPr>
          <a:xfrm>
            <a:off x="3037621" y="3120532"/>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8" name="Oval 97">
            <a:extLst>
              <a:ext uri="{FF2B5EF4-FFF2-40B4-BE49-F238E27FC236}">
                <a16:creationId xmlns:a16="http://schemas.microsoft.com/office/drawing/2014/main" id="{9BA38DAD-8983-144D-A71C-BA6794DB4AD9}"/>
              </a:ext>
            </a:extLst>
          </p:cNvPr>
          <p:cNvSpPr/>
          <p:nvPr/>
        </p:nvSpPr>
        <p:spPr>
          <a:xfrm>
            <a:off x="2168226" y="5041884"/>
            <a:ext cx="800168" cy="34534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Booked</a:t>
            </a:r>
          </a:p>
        </p:txBody>
      </p:sp>
      <p:sp>
        <p:nvSpPr>
          <p:cNvPr id="99" name="Can 98">
            <a:extLst>
              <a:ext uri="{FF2B5EF4-FFF2-40B4-BE49-F238E27FC236}">
                <a16:creationId xmlns:a16="http://schemas.microsoft.com/office/drawing/2014/main" id="{AD196B71-C94A-5C40-A855-5DE0B73161D1}"/>
              </a:ext>
            </a:extLst>
          </p:cNvPr>
          <p:cNvSpPr/>
          <p:nvPr/>
        </p:nvSpPr>
        <p:spPr>
          <a:xfrm flipH="1">
            <a:off x="3419011" y="5030891"/>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100" name="Straight Arrow Connector 99">
            <a:extLst>
              <a:ext uri="{FF2B5EF4-FFF2-40B4-BE49-F238E27FC236}">
                <a16:creationId xmlns:a16="http://schemas.microsoft.com/office/drawing/2014/main" id="{24A65EFB-7C04-9F47-9CF5-4FDA1F7397AF}"/>
              </a:ext>
            </a:extLst>
          </p:cNvPr>
          <p:cNvCxnSpPr>
            <a:cxnSpLocks/>
            <a:endCxn id="99" idx="4"/>
          </p:cNvCxnSpPr>
          <p:nvPr/>
        </p:nvCxnSpPr>
        <p:spPr>
          <a:xfrm>
            <a:off x="3020688" y="5324925"/>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38F8C9B7-D1A3-9C4B-94EC-56A982A6EABE}"/>
              </a:ext>
            </a:extLst>
          </p:cNvPr>
          <p:cNvCxnSpPr>
            <a:cxnSpLocks/>
          </p:cNvCxnSpPr>
          <p:nvPr/>
        </p:nvCxnSpPr>
        <p:spPr>
          <a:xfrm>
            <a:off x="1122230" y="1734095"/>
            <a:ext cx="4711964" cy="18589"/>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4FC2194B-F763-C24F-A9CB-EF320BBCC760}"/>
              </a:ext>
            </a:extLst>
          </p:cNvPr>
          <p:cNvSpPr/>
          <p:nvPr/>
        </p:nvSpPr>
        <p:spPr>
          <a:xfrm>
            <a:off x="5855629" y="1700795"/>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6FD37D-EA0D-864C-A4D0-3A43A299A254}"/>
              </a:ext>
            </a:extLst>
          </p:cNvPr>
          <p:cNvSpPr/>
          <p:nvPr/>
        </p:nvSpPr>
        <p:spPr>
          <a:xfrm>
            <a:off x="2962642" y="2514232"/>
            <a:ext cx="150738" cy="8455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00250FC-86B9-7F41-BB84-20453794ED1C}"/>
              </a:ext>
            </a:extLst>
          </p:cNvPr>
          <p:cNvSpPr/>
          <p:nvPr/>
        </p:nvSpPr>
        <p:spPr>
          <a:xfrm>
            <a:off x="2980636" y="4345657"/>
            <a:ext cx="249123" cy="16722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600CE9B-B03B-B246-9A39-D232B85075A6}"/>
              </a:ext>
            </a:extLst>
          </p:cNvPr>
          <p:cNvSpPr/>
          <p:nvPr/>
        </p:nvSpPr>
        <p:spPr>
          <a:xfrm>
            <a:off x="5877638" y="4324084"/>
            <a:ext cx="148326" cy="4003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F0EA0F3-D541-044D-A15C-CCF427902928}"/>
              </a:ext>
            </a:extLst>
          </p:cNvPr>
          <p:cNvSpPr/>
          <p:nvPr/>
        </p:nvSpPr>
        <p:spPr>
          <a:xfrm>
            <a:off x="7604387" y="2921890"/>
            <a:ext cx="199377" cy="3750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658B27F-6215-D54B-8977-55426807AC65}"/>
              </a:ext>
            </a:extLst>
          </p:cNvPr>
          <p:cNvSpPr/>
          <p:nvPr/>
        </p:nvSpPr>
        <p:spPr>
          <a:xfrm>
            <a:off x="9547225" y="929566"/>
            <a:ext cx="1200150" cy="4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Container Command MS</a:t>
            </a:r>
          </a:p>
        </p:txBody>
      </p:sp>
      <p:cxnSp>
        <p:nvCxnSpPr>
          <p:cNvPr id="64" name="Straight Connector 63">
            <a:extLst>
              <a:ext uri="{FF2B5EF4-FFF2-40B4-BE49-F238E27FC236}">
                <a16:creationId xmlns:a16="http://schemas.microsoft.com/office/drawing/2014/main" id="{6411059D-67DA-1643-ABCA-144DFE6DC125}"/>
              </a:ext>
            </a:extLst>
          </p:cNvPr>
          <p:cNvCxnSpPr>
            <a:cxnSpLocks/>
          </p:cNvCxnSpPr>
          <p:nvPr/>
        </p:nvCxnSpPr>
        <p:spPr>
          <a:xfrm>
            <a:off x="10147300" y="1402813"/>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3325766E-6836-D04A-8082-104E56EC41DA}"/>
              </a:ext>
            </a:extLst>
          </p:cNvPr>
          <p:cNvCxnSpPr>
            <a:cxnSpLocks/>
          </p:cNvCxnSpPr>
          <p:nvPr/>
        </p:nvCxnSpPr>
        <p:spPr>
          <a:xfrm>
            <a:off x="3185003" y="5779277"/>
            <a:ext cx="696229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5CA18AE9-CDD6-284B-80D9-D5DE91618C45}"/>
              </a:ext>
            </a:extLst>
          </p:cNvPr>
          <p:cNvSpPr/>
          <p:nvPr/>
        </p:nvSpPr>
        <p:spPr>
          <a:xfrm>
            <a:off x="10084778" y="5800265"/>
            <a:ext cx="194598" cy="2083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A48DB34D-6650-BB48-ACFB-4DF1101D2C0B}"/>
              </a:ext>
            </a:extLst>
          </p:cNvPr>
          <p:cNvCxnSpPr>
            <a:cxnSpLocks/>
          </p:cNvCxnSpPr>
          <p:nvPr/>
        </p:nvCxnSpPr>
        <p:spPr>
          <a:xfrm flipH="1" flipV="1">
            <a:off x="3242001" y="5939596"/>
            <a:ext cx="6897241" cy="10365"/>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a:extLst>
              <a:ext uri="{FF2B5EF4-FFF2-40B4-BE49-F238E27FC236}">
                <a16:creationId xmlns:a16="http://schemas.microsoft.com/office/drawing/2014/main" id="{19B7CDEE-8156-9447-9C94-E212CBE8CEE8}"/>
              </a:ext>
            </a:extLst>
          </p:cNvPr>
          <p:cNvSpPr/>
          <p:nvPr/>
        </p:nvSpPr>
        <p:spPr>
          <a:xfrm>
            <a:off x="4226702" y="5500545"/>
            <a:ext cx="1574470"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allocateContainer</a:t>
            </a:r>
            <a:endParaRPr lang="en-US" sz="1050" b="0" dirty="0">
              <a:solidFill>
                <a:schemeClr val="tx1">
                  <a:lumMod val="50000"/>
                </a:schemeClr>
              </a:solidFill>
              <a:effectLst/>
              <a:latin typeface="Menlo" panose="020B0609030804020204" pitchFamily="49" charset="0"/>
            </a:endParaRPr>
          </a:p>
        </p:txBody>
      </p:sp>
      <p:sp>
        <p:nvSpPr>
          <p:cNvPr id="70" name="Oval 69">
            <a:extLst>
              <a:ext uri="{FF2B5EF4-FFF2-40B4-BE49-F238E27FC236}">
                <a16:creationId xmlns:a16="http://schemas.microsoft.com/office/drawing/2014/main" id="{5EE2AD11-CA7E-1741-9D44-CA2171E46348}"/>
              </a:ext>
            </a:extLst>
          </p:cNvPr>
          <p:cNvSpPr/>
          <p:nvPr/>
        </p:nvSpPr>
        <p:spPr>
          <a:xfrm>
            <a:off x="2638730" y="6012769"/>
            <a:ext cx="936050" cy="50456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Allocated  to Container</a:t>
            </a:r>
          </a:p>
        </p:txBody>
      </p:sp>
    </p:spTree>
    <p:extLst>
      <p:ext uri="{BB962C8B-B14F-4D97-AF65-F5344CB8AC3E}">
        <p14:creationId xmlns:p14="http://schemas.microsoft.com/office/powerpoint/2010/main" val="3062363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119856" y="27013"/>
            <a:ext cx="7111957" cy="541501"/>
          </a:xfrm>
        </p:spPr>
        <p:txBody>
          <a:bodyPr/>
          <a:lstStyle/>
          <a:p>
            <a:r>
              <a:rPr lang="en-US" dirty="0"/>
              <a:t>Shipment Inc – Automatic best voyage</a:t>
            </a:r>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68</a:t>
            </a:fld>
            <a:endParaRPr lang="en-US" dirty="0">
              <a:solidFill>
                <a:srgbClr val="6D7777"/>
              </a:solidFill>
            </a:endParaRPr>
          </a:p>
        </p:txBody>
      </p:sp>
      <p:sp>
        <p:nvSpPr>
          <p:cNvPr id="6" name="Rectangle 5">
            <a:extLst>
              <a:ext uri="{FF2B5EF4-FFF2-40B4-BE49-F238E27FC236}">
                <a16:creationId xmlns:a16="http://schemas.microsoft.com/office/drawing/2014/main" id="{0F971E6B-2F81-A148-B39D-7299E7093BCE}"/>
              </a:ext>
            </a:extLst>
          </p:cNvPr>
          <p:cNvSpPr/>
          <p:nvPr/>
        </p:nvSpPr>
        <p:spPr>
          <a:xfrm>
            <a:off x="5272399" y="906566"/>
            <a:ext cx="1200150" cy="4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Voyage Command MS</a:t>
            </a:r>
          </a:p>
        </p:txBody>
      </p:sp>
      <p:sp>
        <p:nvSpPr>
          <p:cNvPr id="12" name="Rectangle 11">
            <a:extLst>
              <a:ext uri="{FF2B5EF4-FFF2-40B4-BE49-F238E27FC236}">
                <a16:creationId xmlns:a16="http://schemas.microsoft.com/office/drawing/2014/main" id="{7EECEB25-43B2-BA43-BA92-502AC5256853}"/>
              </a:ext>
            </a:extLst>
          </p:cNvPr>
          <p:cNvSpPr/>
          <p:nvPr/>
        </p:nvSpPr>
        <p:spPr>
          <a:xfrm>
            <a:off x="9441311"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32" name="TextBox 31">
            <a:extLst>
              <a:ext uri="{FF2B5EF4-FFF2-40B4-BE49-F238E27FC236}">
                <a16:creationId xmlns:a16="http://schemas.microsoft.com/office/drawing/2014/main" id="{104A5286-7AFE-3C42-BFCC-45521E2104FD}"/>
              </a:ext>
            </a:extLst>
          </p:cNvPr>
          <p:cNvSpPr txBox="1"/>
          <p:nvPr/>
        </p:nvSpPr>
        <p:spPr>
          <a:xfrm>
            <a:off x="4156515" y="4031122"/>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9959360" y="1386106"/>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F2BA99D-76F0-5447-BD37-D4D3E961F387}"/>
              </a:ext>
            </a:extLst>
          </p:cNvPr>
          <p:cNvCxnSpPr>
            <a:cxnSpLocks/>
          </p:cNvCxnSpPr>
          <p:nvPr/>
        </p:nvCxnSpPr>
        <p:spPr>
          <a:xfrm>
            <a:off x="5872474" y="1364176"/>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C09F65F1-F2C9-2D40-8A11-1D61E26E67B2}"/>
              </a:ext>
            </a:extLst>
          </p:cNvPr>
          <p:cNvCxnSpPr>
            <a:cxnSpLocks/>
            <a:stCxn id="153" idx="3"/>
          </p:cNvCxnSpPr>
          <p:nvPr/>
        </p:nvCxnSpPr>
        <p:spPr>
          <a:xfrm>
            <a:off x="4445097" y="3438833"/>
            <a:ext cx="1293860" cy="16469"/>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E27EF2B2-64AD-C245-93BB-1672E02B1858}"/>
              </a:ext>
            </a:extLst>
          </p:cNvPr>
          <p:cNvCxnSpPr>
            <a:cxnSpLocks/>
            <a:stCxn id="61" idx="2"/>
            <a:endCxn id="156" idx="0"/>
          </p:cNvCxnSpPr>
          <p:nvPr/>
        </p:nvCxnSpPr>
        <p:spPr>
          <a:xfrm rot="5400000">
            <a:off x="5143543" y="3578772"/>
            <a:ext cx="508920" cy="95834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C8E455A9-DDF6-3C48-9A16-C2BFCC0DEF34}"/>
              </a:ext>
            </a:extLst>
          </p:cNvPr>
          <p:cNvSpPr/>
          <p:nvPr/>
        </p:nvSpPr>
        <p:spPr>
          <a:xfrm>
            <a:off x="4614724" y="3860188"/>
            <a:ext cx="1165704"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voyageBooked</a:t>
            </a:r>
            <a:endParaRPr lang="en-US" sz="1050" b="0" dirty="0">
              <a:solidFill>
                <a:schemeClr val="tx1">
                  <a:lumMod val="50000"/>
                </a:schemeClr>
              </a:solidFill>
              <a:effectLst/>
              <a:latin typeface="Menlo" panose="020B0609030804020204" pitchFamily="49" charset="0"/>
            </a:endParaRPr>
          </a:p>
        </p:txBody>
      </p:sp>
      <p:sp>
        <p:nvSpPr>
          <p:cNvPr id="72" name="Rectangle 71">
            <a:extLst>
              <a:ext uri="{FF2B5EF4-FFF2-40B4-BE49-F238E27FC236}">
                <a16:creationId xmlns:a16="http://schemas.microsoft.com/office/drawing/2014/main" id="{F86E6F6F-B683-4C45-9A6E-85FBDC553832}"/>
              </a:ext>
            </a:extLst>
          </p:cNvPr>
          <p:cNvSpPr/>
          <p:nvPr/>
        </p:nvSpPr>
        <p:spPr>
          <a:xfrm>
            <a:off x="5483176" y="5921873"/>
            <a:ext cx="2473754"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 </a:t>
            </a:r>
            <a:r>
              <a:rPr lang="en-US" sz="1050" dirty="0" err="1">
                <a:solidFill>
                  <a:schemeClr val="tx1">
                    <a:lumMod val="50000"/>
                  </a:schemeClr>
                </a:solidFill>
                <a:latin typeface="Menlo" panose="020B0609030804020204" pitchFamily="49" charset="0"/>
              </a:rPr>
              <a:t>voyageID</a:t>
            </a:r>
            <a:r>
              <a:rPr lang="en-US" sz="1050" dirty="0">
                <a:solidFill>
                  <a:schemeClr val="tx1">
                    <a:lumMod val="50000"/>
                  </a:schemeClr>
                </a:solidFill>
                <a:latin typeface="Menlo" panose="020B0609030804020204" pitchFamily="49" charset="0"/>
              </a:rPr>
              <a:t>, </a:t>
            </a:r>
            <a:r>
              <a:rPr lang="en-US" sz="1050" dirty="0" err="1">
                <a:solidFill>
                  <a:schemeClr val="tx1">
                    <a:lumMod val="50000"/>
                  </a:schemeClr>
                </a:solidFill>
                <a:latin typeface="Menlo" panose="020B0609030804020204" pitchFamily="49" charset="0"/>
              </a:rPr>
              <a:t>shipID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cxnSp>
        <p:nvCxnSpPr>
          <p:cNvPr id="73" name="Elbow Connector 72">
            <a:extLst>
              <a:ext uri="{FF2B5EF4-FFF2-40B4-BE49-F238E27FC236}">
                <a16:creationId xmlns:a16="http://schemas.microsoft.com/office/drawing/2014/main" id="{4E172042-8BFC-8346-9B5C-5D0D6DF8DC3F}"/>
              </a:ext>
            </a:extLst>
          </p:cNvPr>
          <p:cNvCxnSpPr>
            <a:cxnSpLocks/>
            <a:stCxn id="164" idx="3"/>
          </p:cNvCxnSpPr>
          <p:nvPr/>
        </p:nvCxnSpPr>
        <p:spPr>
          <a:xfrm flipV="1">
            <a:off x="5272640" y="5398379"/>
            <a:ext cx="2621767" cy="182009"/>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9" name="Can 78">
            <a:extLst>
              <a:ext uri="{FF2B5EF4-FFF2-40B4-BE49-F238E27FC236}">
                <a16:creationId xmlns:a16="http://schemas.microsoft.com/office/drawing/2014/main" id="{9416EC16-5D3C-4D40-ADFE-CE514C5FEDDA}"/>
              </a:ext>
            </a:extLst>
          </p:cNvPr>
          <p:cNvSpPr/>
          <p:nvPr/>
        </p:nvSpPr>
        <p:spPr>
          <a:xfrm flipH="1">
            <a:off x="6174693" y="3307200"/>
            <a:ext cx="778177"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cxnSp>
        <p:nvCxnSpPr>
          <p:cNvPr id="80" name="Straight Arrow Connector 79">
            <a:extLst>
              <a:ext uri="{FF2B5EF4-FFF2-40B4-BE49-F238E27FC236}">
                <a16:creationId xmlns:a16="http://schemas.microsoft.com/office/drawing/2014/main" id="{52CC4BB2-A988-4445-BF72-99936C337F88}"/>
              </a:ext>
            </a:extLst>
          </p:cNvPr>
          <p:cNvCxnSpPr>
            <a:cxnSpLocks/>
            <a:endCxn id="79" idx="4"/>
          </p:cNvCxnSpPr>
          <p:nvPr/>
        </p:nvCxnSpPr>
        <p:spPr>
          <a:xfrm>
            <a:off x="5851613" y="3601234"/>
            <a:ext cx="323080"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2" name="Elbow Connector 81">
            <a:extLst>
              <a:ext uri="{FF2B5EF4-FFF2-40B4-BE49-F238E27FC236}">
                <a16:creationId xmlns:a16="http://schemas.microsoft.com/office/drawing/2014/main" id="{9ED4F118-81A8-C148-A6BB-65A554F92293}"/>
              </a:ext>
            </a:extLst>
          </p:cNvPr>
          <p:cNvCxnSpPr>
            <a:cxnSpLocks/>
            <a:stCxn id="67" idx="2"/>
            <a:endCxn id="166" idx="2"/>
          </p:cNvCxnSpPr>
          <p:nvPr/>
        </p:nvCxnSpPr>
        <p:spPr>
          <a:xfrm rot="5400000">
            <a:off x="6661331" y="4414663"/>
            <a:ext cx="23411" cy="2670335"/>
          </a:xfrm>
          <a:prstGeom prst="bentConnector3">
            <a:avLst>
              <a:gd name="adj1" fmla="val 1076464"/>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85" name="Can 84">
            <a:extLst>
              <a:ext uri="{FF2B5EF4-FFF2-40B4-BE49-F238E27FC236}">
                <a16:creationId xmlns:a16="http://schemas.microsoft.com/office/drawing/2014/main" id="{93958D50-00EB-3940-AF4A-CBE11F0DCCE3}"/>
              </a:ext>
            </a:extLst>
          </p:cNvPr>
          <p:cNvSpPr/>
          <p:nvPr/>
        </p:nvSpPr>
        <p:spPr>
          <a:xfrm flipH="1">
            <a:off x="10441131" y="597332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86" name="Straight Arrow Connector 85">
            <a:extLst>
              <a:ext uri="{FF2B5EF4-FFF2-40B4-BE49-F238E27FC236}">
                <a16:creationId xmlns:a16="http://schemas.microsoft.com/office/drawing/2014/main" id="{B4142CF0-DE38-284F-A13C-F958FA3402F7}"/>
              </a:ext>
            </a:extLst>
          </p:cNvPr>
          <p:cNvCxnSpPr>
            <a:cxnSpLocks/>
          </p:cNvCxnSpPr>
          <p:nvPr/>
        </p:nvCxnSpPr>
        <p:spPr>
          <a:xfrm>
            <a:off x="10035016" y="6274210"/>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Elbow Connector 88">
            <a:extLst>
              <a:ext uri="{FF2B5EF4-FFF2-40B4-BE49-F238E27FC236}">
                <a16:creationId xmlns:a16="http://schemas.microsoft.com/office/drawing/2014/main" id="{2C54FEB4-39DC-2E40-ACE8-415616C00F4D}"/>
              </a:ext>
            </a:extLst>
          </p:cNvPr>
          <p:cNvCxnSpPr>
            <a:cxnSpLocks/>
            <a:stCxn id="156" idx="3"/>
          </p:cNvCxnSpPr>
          <p:nvPr/>
        </p:nvCxnSpPr>
        <p:spPr>
          <a:xfrm flipH="1">
            <a:off x="3131167" y="4482822"/>
            <a:ext cx="1861956" cy="192713"/>
          </a:xfrm>
          <a:prstGeom prst="bentConnector3">
            <a:avLst>
              <a:gd name="adj1" fmla="val -12277"/>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5" name="Oval 94">
            <a:extLst>
              <a:ext uri="{FF2B5EF4-FFF2-40B4-BE49-F238E27FC236}">
                <a16:creationId xmlns:a16="http://schemas.microsoft.com/office/drawing/2014/main" id="{076591CE-EB44-BB4F-8FBC-75EF00EFA939}"/>
              </a:ext>
            </a:extLst>
          </p:cNvPr>
          <p:cNvSpPr/>
          <p:nvPr/>
        </p:nvSpPr>
        <p:spPr>
          <a:xfrm>
            <a:off x="1999608" y="3392577"/>
            <a:ext cx="885785" cy="41024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Pending</a:t>
            </a:r>
          </a:p>
        </p:txBody>
      </p:sp>
      <p:sp>
        <p:nvSpPr>
          <p:cNvPr id="98" name="Oval 97">
            <a:extLst>
              <a:ext uri="{FF2B5EF4-FFF2-40B4-BE49-F238E27FC236}">
                <a16:creationId xmlns:a16="http://schemas.microsoft.com/office/drawing/2014/main" id="{9BA38DAD-8983-144D-A71C-BA6794DB4AD9}"/>
              </a:ext>
            </a:extLst>
          </p:cNvPr>
          <p:cNvSpPr/>
          <p:nvPr/>
        </p:nvSpPr>
        <p:spPr>
          <a:xfrm>
            <a:off x="2105270" y="4847054"/>
            <a:ext cx="800168" cy="34534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Booked</a:t>
            </a:r>
          </a:p>
        </p:txBody>
      </p:sp>
      <p:sp>
        <p:nvSpPr>
          <p:cNvPr id="99" name="Can 98">
            <a:extLst>
              <a:ext uri="{FF2B5EF4-FFF2-40B4-BE49-F238E27FC236}">
                <a16:creationId xmlns:a16="http://schemas.microsoft.com/office/drawing/2014/main" id="{AD196B71-C94A-5C40-A855-5DE0B73161D1}"/>
              </a:ext>
            </a:extLst>
          </p:cNvPr>
          <p:cNvSpPr/>
          <p:nvPr/>
        </p:nvSpPr>
        <p:spPr>
          <a:xfrm flipH="1">
            <a:off x="3753662" y="4777503"/>
            <a:ext cx="559499" cy="46994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100" name="Straight Arrow Connector 99">
            <a:extLst>
              <a:ext uri="{FF2B5EF4-FFF2-40B4-BE49-F238E27FC236}">
                <a16:creationId xmlns:a16="http://schemas.microsoft.com/office/drawing/2014/main" id="{24A65EFB-7C04-9F47-9CF5-4FDA1F7397AF}"/>
              </a:ext>
            </a:extLst>
          </p:cNvPr>
          <p:cNvCxnSpPr>
            <a:cxnSpLocks/>
            <a:endCxn id="99" idx="4"/>
          </p:cNvCxnSpPr>
          <p:nvPr/>
        </p:nvCxnSpPr>
        <p:spPr>
          <a:xfrm flipV="1">
            <a:off x="3147563" y="5012473"/>
            <a:ext cx="606099" cy="429"/>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600CE9B-B03B-B246-9A39-D232B85075A6}"/>
              </a:ext>
            </a:extLst>
          </p:cNvPr>
          <p:cNvSpPr/>
          <p:nvPr/>
        </p:nvSpPr>
        <p:spPr>
          <a:xfrm>
            <a:off x="9886690" y="6056904"/>
            <a:ext cx="148326" cy="4003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F0EA0F3-D541-044D-A15C-CCF427902928}"/>
              </a:ext>
            </a:extLst>
          </p:cNvPr>
          <p:cNvSpPr/>
          <p:nvPr/>
        </p:nvSpPr>
        <p:spPr>
          <a:xfrm>
            <a:off x="5777486" y="3428457"/>
            <a:ext cx="199377" cy="3750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658B27F-6215-D54B-8977-55426807AC65}"/>
              </a:ext>
            </a:extLst>
          </p:cNvPr>
          <p:cNvSpPr/>
          <p:nvPr/>
        </p:nvSpPr>
        <p:spPr>
          <a:xfrm>
            <a:off x="7408371" y="906566"/>
            <a:ext cx="1200150" cy="4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Container Command MS</a:t>
            </a:r>
          </a:p>
        </p:txBody>
      </p:sp>
      <p:cxnSp>
        <p:nvCxnSpPr>
          <p:cNvPr id="64" name="Straight Connector 63">
            <a:extLst>
              <a:ext uri="{FF2B5EF4-FFF2-40B4-BE49-F238E27FC236}">
                <a16:creationId xmlns:a16="http://schemas.microsoft.com/office/drawing/2014/main" id="{6411059D-67DA-1643-ABCA-144DFE6DC125}"/>
              </a:ext>
            </a:extLst>
          </p:cNvPr>
          <p:cNvCxnSpPr>
            <a:cxnSpLocks/>
          </p:cNvCxnSpPr>
          <p:nvPr/>
        </p:nvCxnSpPr>
        <p:spPr>
          <a:xfrm>
            <a:off x="7995567" y="1377055"/>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5CA18AE9-CDD6-284B-80D9-D5DE91618C45}"/>
              </a:ext>
            </a:extLst>
          </p:cNvPr>
          <p:cNvSpPr/>
          <p:nvPr/>
        </p:nvSpPr>
        <p:spPr>
          <a:xfrm>
            <a:off x="7894407" y="5348500"/>
            <a:ext cx="227591" cy="3896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EE2AD11-CA7E-1741-9D44-CA2171E46348}"/>
              </a:ext>
            </a:extLst>
          </p:cNvPr>
          <p:cNvSpPr/>
          <p:nvPr/>
        </p:nvSpPr>
        <p:spPr>
          <a:xfrm>
            <a:off x="1961588" y="5847522"/>
            <a:ext cx="936050" cy="50456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Allocated  to Container</a:t>
            </a:r>
          </a:p>
        </p:txBody>
      </p:sp>
      <p:sp>
        <p:nvSpPr>
          <p:cNvPr id="129" name="Rectangle 128">
            <a:extLst>
              <a:ext uri="{FF2B5EF4-FFF2-40B4-BE49-F238E27FC236}">
                <a16:creationId xmlns:a16="http://schemas.microsoft.com/office/drawing/2014/main" id="{4E91E739-6B82-BD48-95D6-9F7DDF855C8C}"/>
              </a:ext>
            </a:extLst>
          </p:cNvPr>
          <p:cNvSpPr/>
          <p:nvPr/>
        </p:nvSpPr>
        <p:spPr>
          <a:xfrm>
            <a:off x="2495549" y="906566"/>
            <a:ext cx="1240951"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130" name="Straight Connector 129">
            <a:extLst>
              <a:ext uri="{FF2B5EF4-FFF2-40B4-BE49-F238E27FC236}">
                <a16:creationId xmlns:a16="http://schemas.microsoft.com/office/drawing/2014/main" id="{F71E7216-7D20-B447-9597-AB1E86A5E2D4}"/>
              </a:ext>
            </a:extLst>
          </p:cNvPr>
          <p:cNvCxnSpPr>
            <a:cxnSpLocks/>
            <a:stCxn id="129" idx="2"/>
          </p:cNvCxnSpPr>
          <p:nvPr/>
        </p:nvCxnSpPr>
        <p:spPr>
          <a:xfrm flipH="1">
            <a:off x="3022601" y="1402814"/>
            <a:ext cx="93424"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31" name="Rectangle 130">
            <a:extLst>
              <a:ext uri="{FF2B5EF4-FFF2-40B4-BE49-F238E27FC236}">
                <a16:creationId xmlns:a16="http://schemas.microsoft.com/office/drawing/2014/main" id="{9628F220-85F1-754A-BF08-654AECD5915E}"/>
              </a:ext>
            </a:extLst>
          </p:cNvPr>
          <p:cNvSpPr/>
          <p:nvPr/>
        </p:nvSpPr>
        <p:spPr>
          <a:xfrm>
            <a:off x="59518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7030A0"/>
                </a:solidFill>
              </a:rPr>
              <a:t>Manuf</a:t>
            </a:r>
            <a:r>
              <a:rPr lang="en-US" sz="1200" dirty="0">
                <a:solidFill>
                  <a:srgbClr val="7030A0"/>
                </a:solidFill>
              </a:rPr>
              <a:t> UI BFF</a:t>
            </a:r>
          </a:p>
        </p:txBody>
      </p:sp>
      <p:cxnSp>
        <p:nvCxnSpPr>
          <p:cNvPr id="132" name="Straight Connector 131">
            <a:extLst>
              <a:ext uri="{FF2B5EF4-FFF2-40B4-BE49-F238E27FC236}">
                <a16:creationId xmlns:a16="http://schemas.microsoft.com/office/drawing/2014/main" id="{07E2CFD0-DE3E-354E-AF3D-18CCED5ACE16}"/>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D7D84BCB-D32D-4447-89AD-D43D8180A883}"/>
              </a:ext>
            </a:extLst>
          </p:cNvPr>
          <p:cNvCxnSpPr>
            <a:cxnSpLocks/>
          </p:cNvCxnSpPr>
          <p:nvPr/>
        </p:nvCxnSpPr>
        <p:spPr>
          <a:xfrm>
            <a:off x="1126859" y="1803400"/>
            <a:ext cx="1848116" cy="2078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34" name="Rectangle 133">
            <a:extLst>
              <a:ext uri="{FF2B5EF4-FFF2-40B4-BE49-F238E27FC236}">
                <a16:creationId xmlns:a16="http://schemas.microsoft.com/office/drawing/2014/main" id="{C0399C7B-B58C-FF4E-85B9-9F780A265D0B}"/>
              </a:ext>
            </a:extLst>
          </p:cNvPr>
          <p:cNvSpPr/>
          <p:nvPr/>
        </p:nvSpPr>
        <p:spPr>
          <a:xfrm>
            <a:off x="1263649" y="1562574"/>
            <a:ext cx="949299" cy="261610"/>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saveOrder</a:t>
            </a:r>
            <a:endParaRPr lang="en-US" sz="1050" b="0" dirty="0">
              <a:solidFill>
                <a:schemeClr val="tx1">
                  <a:lumMod val="50000"/>
                </a:schemeClr>
              </a:solidFill>
              <a:effectLst/>
              <a:latin typeface="Menlo" panose="020B0609030804020204" pitchFamily="49" charset="0"/>
            </a:endParaRPr>
          </a:p>
        </p:txBody>
      </p:sp>
      <p:cxnSp>
        <p:nvCxnSpPr>
          <p:cNvPr id="135" name="Straight Arrow Connector 134">
            <a:extLst>
              <a:ext uri="{FF2B5EF4-FFF2-40B4-BE49-F238E27FC236}">
                <a16:creationId xmlns:a16="http://schemas.microsoft.com/office/drawing/2014/main" id="{B3C7D0A0-BB57-E34F-AEF9-9C0437A558B4}"/>
              </a:ext>
            </a:extLst>
          </p:cNvPr>
          <p:cNvCxnSpPr>
            <a:cxnSpLocks/>
          </p:cNvCxnSpPr>
          <p:nvPr/>
        </p:nvCxnSpPr>
        <p:spPr>
          <a:xfrm>
            <a:off x="3022600" y="2017054"/>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36" name="Rounded Rectangle 135">
            <a:extLst>
              <a:ext uri="{FF2B5EF4-FFF2-40B4-BE49-F238E27FC236}">
                <a16:creationId xmlns:a16="http://schemas.microsoft.com/office/drawing/2014/main" id="{661179B4-497D-6D46-9E23-66C5F691EFEC}"/>
              </a:ext>
            </a:extLst>
          </p:cNvPr>
          <p:cNvSpPr/>
          <p:nvPr/>
        </p:nvSpPr>
        <p:spPr bwMode="auto">
          <a:xfrm>
            <a:off x="3835400" y="1846636"/>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37" name="Rounded Rectangle 136">
            <a:extLst>
              <a:ext uri="{FF2B5EF4-FFF2-40B4-BE49-F238E27FC236}">
                <a16:creationId xmlns:a16="http://schemas.microsoft.com/office/drawing/2014/main" id="{8D3F3647-88CE-D44E-B4B4-6E296CA0AFF6}"/>
              </a:ext>
            </a:extLst>
          </p:cNvPr>
          <p:cNvSpPr/>
          <p:nvPr/>
        </p:nvSpPr>
        <p:spPr bwMode="auto">
          <a:xfrm>
            <a:off x="3990337"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38" name="Rounded Rectangle 137">
            <a:extLst>
              <a:ext uri="{FF2B5EF4-FFF2-40B4-BE49-F238E27FC236}">
                <a16:creationId xmlns:a16="http://schemas.microsoft.com/office/drawing/2014/main" id="{44E390ED-1CD6-A741-BB44-4859B88BF25B}"/>
              </a:ext>
            </a:extLst>
          </p:cNvPr>
          <p:cNvSpPr/>
          <p:nvPr/>
        </p:nvSpPr>
        <p:spPr bwMode="auto">
          <a:xfrm>
            <a:off x="4131765"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9" name="TextBox 138">
            <a:extLst>
              <a:ext uri="{FF2B5EF4-FFF2-40B4-BE49-F238E27FC236}">
                <a16:creationId xmlns:a16="http://schemas.microsoft.com/office/drawing/2014/main" id="{155EFEB4-DA64-9743-AA0C-4924AA5568FC}"/>
              </a:ext>
            </a:extLst>
          </p:cNvPr>
          <p:cNvSpPr txBox="1"/>
          <p:nvPr/>
        </p:nvSpPr>
        <p:spPr>
          <a:xfrm>
            <a:off x="3739965" y="1600415"/>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140" name="Can 139">
            <a:extLst>
              <a:ext uri="{FF2B5EF4-FFF2-40B4-BE49-F238E27FC236}">
                <a16:creationId xmlns:a16="http://schemas.microsoft.com/office/drawing/2014/main" id="{AB467CF7-B58A-274E-9837-E68A066C1E67}"/>
              </a:ext>
            </a:extLst>
          </p:cNvPr>
          <p:cNvSpPr/>
          <p:nvPr/>
        </p:nvSpPr>
        <p:spPr>
          <a:xfrm flipH="1">
            <a:off x="3521890" y="253299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141" name="Elbow Connector 140">
            <a:extLst>
              <a:ext uri="{FF2B5EF4-FFF2-40B4-BE49-F238E27FC236}">
                <a16:creationId xmlns:a16="http://schemas.microsoft.com/office/drawing/2014/main" id="{D5A868AC-558F-374C-B289-307817530F5C}"/>
              </a:ext>
            </a:extLst>
          </p:cNvPr>
          <p:cNvCxnSpPr>
            <a:cxnSpLocks/>
            <a:stCxn id="138" idx="3"/>
          </p:cNvCxnSpPr>
          <p:nvPr/>
        </p:nvCxnSpPr>
        <p:spPr>
          <a:xfrm flipH="1">
            <a:off x="3030679" y="2017054"/>
            <a:ext cx="1249672" cy="416638"/>
          </a:xfrm>
          <a:prstGeom prst="bentConnector3">
            <a:avLst>
              <a:gd name="adj1" fmla="val -18293"/>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2E96AE6B-DE23-3F4E-A189-EE1E10E973A6}"/>
              </a:ext>
            </a:extLst>
          </p:cNvPr>
          <p:cNvCxnSpPr>
            <a:cxnSpLocks/>
            <a:endCxn id="140" idx="4"/>
          </p:cNvCxnSpPr>
          <p:nvPr/>
        </p:nvCxnSpPr>
        <p:spPr>
          <a:xfrm>
            <a:off x="3123567" y="2827026"/>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CF5AFC75-76B0-0E42-84D2-3F37AEE7809D}"/>
              </a:ext>
            </a:extLst>
          </p:cNvPr>
          <p:cNvCxnSpPr>
            <a:cxnSpLocks/>
          </p:cNvCxnSpPr>
          <p:nvPr/>
        </p:nvCxnSpPr>
        <p:spPr>
          <a:xfrm flipH="1">
            <a:off x="1117616" y="1956748"/>
            <a:ext cx="182656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44" name="Rectangle 143">
            <a:extLst>
              <a:ext uri="{FF2B5EF4-FFF2-40B4-BE49-F238E27FC236}">
                <a16:creationId xmlns:a16="http://schemas.microsoft.com/office/drawing/2014/main" id="{08AB2629-C6A5-174B-85DB-3F304DA9D9CF}"/>
              </a:ext>
            </a:extLst>
          </p:cNvPr>
          <p:cNvSpPr/>
          <p:nvPr/>
        </p:nvSpPr>
        <p:spPr>
          <a:xfrm>
            <a:off x="1416049" y="1968974"/>
            <a:ext cx="1002197"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sp>
        <p:nvSpPr>
          <p:cNvPr id="146" name="Rectangle 145">
            <a:extLst>
              <a:ext uri="{FF2B5EF4-FFF2-40B4-BE49-F238E27FC236}">
                <a16:creationId xmlns:a16="http://schemas.microsoft.com/office/drawing/2014/main" id="{2938E60D-52B5-9042-B01C-C49E00DD6908}"/>
              </a:ext>
            </a:extLst>
          </p:cNvPr>
          <p:cNvSpPr/>
          <p:nvPr/>
        </p:nvSpPr>
        <p:spPr>
          <a:xfrm>
            <a:off x="2917943" y="2463798"/>
            <a:ext cx="211262" cy="11332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1B9A120D-DE64-7244-9003-9A79993FC3F2}"/>
              </a:ext>
            </a:extLst>
          </p:cNvPr>
          <p:cNvSpPr/>
          <p:nvPr/>
        </p:nvSpPr>
        <p:spPr>
          <a:xfrm>
            <a:off x="3013104" y="1831238"/>
            <a:ext cx="920445"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Create</a:t>
            </a:r>
          </a:p>
          <a:p>
            <a:r>
              <a:rPr lang="en-US" sz="1050" dirty="0">
                <a:solidFill>
                  <a:schemeClr val="tx1">
                    <a:lumMod val="50000"/>
                  </a:schemeClr>
                </a:solidFill>
                <a:latin typeface="Menlo" panose="020B0609030804020204" pitchFamily="49" charset="0"/>
              </a:rPr>
              <a:t>Order </a:t>
            </a:r>
            <a:r>
              <a:rPr lang="en-US" sz="1050" dirty="0" err="1">
                <a:solidFill>
                  <a:schemeClr val="tx1">
                    <a:lumMod val="50000"/>
                  </a:schemeClr>
                </a:solidFill>
                <a:latin typeface="Menlo" panose="020B0609030804020204" pitchFamily="49" charset="0"/>
              </a:rPr>
              <a:t>Evt</a:t>
            </a:r>
            <a:endParaRPr lang="en-US" sz="1050" b="0" dirty="0">
              <a:solidFill>
                <a:schemeClr val="tx1">
                  <a:lumMod val="50000"/>
                </a:schemeClr>
              </a:solidFill>
              <a:effectLst/>
              <a:latin typeface="Menlo" panose="020B0609030804020204" pitchFamily="49" charset="0"/>
            </a:endParaRPr>
          </a:p>
        </p:txBody>
      </p:sp>
      <p:cxnSp>
        <p:nvCxnSpPr>
          <p:cNvPr id="148" name="Straight Arrow Connector 147">
            <a:extLst>
              <a:ext uri="{FF2B5EF4-FFF2-40B4-BE49-F238E27FC236}">
                <a16:creationId xmlns:a16="http://schemas.microsoft.com/office/drawing/2014/main" id="{F2B40E75-9F0E-0541-B3B2-02163CD86F16}"/>
              </a:ext>
            </a:extLst>
          </p:cNvPr>
          <p:cNvCxnSpPr>
            <a:cxnSpLocks/>
          </p:cNvCxnSpPr>
          <p:nvPr/>
        </p:nvCxnSpPr>
        <p:spPr>
          <a:xfrm>
            <a:off x="3042575" y="3438833"/>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149" name="Group 148">
            <a:extLst>
              <a:ext uri="{FF2B5EF4-FFF2-40B4-BE49-F238E27FC236}">
                <a16:creationId xmlns:a16="http://schemas.microsoft.com/office/drawing/2014/main" id="{7B986373-CE4C-0F4F-883F-9E4CB6BD47B1}"/>
              </a:ext>
            </a:extLst>
          </p:cNvPr>
          <p:cNvGrpSpPr/>
          <p:nvPr/>
        </p:nvGrpSpPr>
        <p:grpSpPr>
          <a:xfrm>
            <a:off x="3855375" y="3268415"/>
            <a:ext cx="589722" cy="340835"/>
            <a:chOff x="4452049" y="5323365"/>
            <a:chExt cx="589722" cy="340835"/>
          </a:xfrm>
        </p:grpSpPr>
        <p:sp>
          <p:nvSpPr>
            <p:cNvPr id="150" name="Rounded Rectangle 149">
              <a:extLst>
                <a:ext uri="{FF2B5EF4-FFF2-40B4-BE49-F238E27FC236}">
                  <a16:creationId xmlns:a16="http://schemas.microsoft.com/office/drawing/2014/main" id="{C378DFAD-8608-5141-B563-A1CADD727600}"/>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51" name="Rounded Rectangle 150">
              <a:extLst>
                <a:ext uri="{FF2B5EF4-FFF2-40B4-BE49-F238E27FC236}">
                  <a16:creationId xmlns:a16="http://schemas.microsoft.com/office/drawing/2014/main" id="{A9E992F1-7D58-2842-A149-809E68A4623C}"/>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52" name="Rounded Rectangle 151">
              <a:extLst>
                <a:ext uri="{FF2B5EF4-FFF2-40B4-BE49-F238E27FC236}">
                  <a16:creationId xmlns:a16="http://schemas.microsoft.com/office/drawing/2014/main" id="{023367C2-A836-5943-BE1A-A523E19D4FA3}"/>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53" name="Rounded Rectangle 152">
              <a:extLst>
                <a:ext uri="{FF2B5EF4-FFF2-40B4-BE49-F238E27FC236}">
                  <a16:creationId xmlns:a16="http://schemas.microsoft.com/office/drawing/2014/main" id="{6EFA907E-29C4-4844-BED7-DEB3DFE868AE}"/>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154" name="TextBox 153">
            <a:extLst>
              <a:ext uri="{FF2B5EF4-FFF2-40B4-BE49-F238E27FC236}">
                <a16:creationId xmlns:a16="http://schemas.microsoft.com/office/drawing/2014/main" id="{8EB7EEC7-71D9-D74F-AB63-B2E9D36693B1}"/>
              </a:ext>
            </a:extLst>
          </p:cNvPr>
          <p:cNvSpPr txBox="1"/>
          <p:nvPr/>
        </p:nvSpPr>
        <p:spPr>
          <a:xfrm>
            <a:off x="3759940" y="3022194"/>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155" name="Rectangle 154">
            <a:extLst>
              <a:ext uri="{FF2B5EF4-FFF2-40B4-BE49-F238E27FC236}">
                <a16:creationId xmlns:a16="http://schemas.microsoft.com/office/drawing/2014/main" id="{8DF8EE7A-1953-8D46-98F3-BA5B314AE532}"/>
              </a:ext>
            </a:extLst>
          </p:cNvPr>
          <p:cNvSpPr/>
          <p:nvPr/>
        </p:nvSpPr>
        <p:spPr>
          <a:xfrm>
            <a:off x="3023835" y="3258644"/>
            <a:ext cx="756938"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Order</a:t>
            </a:r>
          </a:p>
          <a:p>
            <a:r>
              <a:rPr lang="en-US" sz="1050" dirty="0">
                <a:solidFill>
                  <a:schemeClr val="tx1">
                    <a:lumMod val="50000"/>
                  </a:schemeClr>
                </a:solidFill>
                <a:latin typeface="Menlo" panose="020B0609030804020204" pitchFamily="49" charset="0"/>
              </a:rPr>
              <a:t>Created</a:t>
            </a:r>
          </a:p>
        </p:txBody>
      </p:sp>
      <p:grpSp>
        <p:nvGrpSpPr>
          <p:cNvPr id="13" name="Group 12">
            <a:extLst>
              <a:ext uri="{FF2B5EF4-FFF2-40B4-BE49-F238E27FC236}">
                <a16:creationId xmlns:a16="http://schemas.microsoft.com/office/drawing/2014/main" id="{86590E91-56F3-DC41-A4B3-F7697D176ABB}"/>
              </a:ext>
            </a:extLst>
          </p:cNvPr>
          <p:cNvGrpSpPr/>
          <p:nvPr/>
        </p:nvGrpSpPr>
        <p:grpSpPr>
          <a:xfrm>
            <a:off x="4251001" y="4312404"/>
            <a:ext cx="742122" cy="342983"/>
            <a:chOff x="4251001" y="4415436"/>
            <a:chExt cx="742122" cy="342983"/>
          </a:xfrm>
        </p:grpSpPr>
        <p:sp>
          <p:nvSpPr>
            <p:cNvPr id="24" name="Rounded Rectangle 23">
              <a:extLst>
                <a:ext uri="{FF2B5EF4-FFF2-40B4-BE49-F238E27FC236}">
                  <a16:creationId xmlns:a16="http://schemas.microsoft.com/office/drawing/2014/main" id="{D75E3BE8-2EDA-F74C-A7DF-3772481ACD17}"/>
                </a:ext>
              </a:extLst>
            </p:cNvPr>
            <p:cNvSpPr/>
            <p:nvPr/>
          </p:nvSpPr>
          <p:spPr bwMode="auto">
            <a:xfrm>
              <a:off x="4251001" y="4417584"/>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25" name="Rounded Rectangle 24">
              <a:extLst>
                <a:ext uri="{FF2B5EF4-FFF2-40B4-BE49-F238E27FC236}">
                  <a16:creationId xmlns:a16="http://schemas.microsoft.com/office/drawing/2014/main" id="{A01EF38F-5807-5549-AA47-99081BFEB771}"/>
                </a:ext>
              </a:extLst>
            </p:cNvPr>
            <p:cNvSpPr/>
            <p:nvPr/>
          </p:nvSpPr>
          <p:spPr bwMode="auto">
            <a:xfrm>
              <a:off x="4405938" y="4417584"/>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6" name="Rounded Rectangle 25">
              <a:extLst>
                <a:ext uri="{FF2B5EF4-FFF2-40B4-BE49-F238E27FC236}">
                  <a16:creationId xmlns:a16="http://schemas.microsoft.com/office/drawing/2014/main" id="{3D3FB0D7-9BFA-F746-9EA1-C6D0FFE7FCAE}"/>
                </a:ext>
              </a:extLst>
            </p:cNvPr>
            <p:cNvSpPr/>
            <p:nvPr/>
          </p:nvSpPr>
          <p:spPr bwMode="auto">
            <a:xfrm>
              <a:off x="4547366" y="4417584"/>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27" name="Rounded Rectangle 26">
              <a:extLst>
                <a:ext uri="{FF2B5EF4-FFF2-40B4-BE49-F238E27FC236}">
                  <a16:creationId xmlns:a16="http://schemas.microsoft.com/office/drawing/2014/main" id="{83236C8F-5944-864B-8462-4D93E7554F9C}"/>
                </a:ext>
              </a:extLst>
            </p:cNvPr>
            <p:cNvSpPr/>
            <p:nvPr/>
          </p:nvSpPr>
          <p:spPr bwMode="auto">
            <a:xfrm>
              <a:off x="4692137" y="4417584"/>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56" name="Rounded Rectangle 155">
              <a:extLst>
                <a:ext uri="{FF2B5EF4-FFF2-40B4-BE49-F238E27FC236}">
                  <a16:creationId xmlns:a16="http://schemas.microsoft.com/office/drawing/2014/main" id="{989014E1-F700-2842-B53D-EF956F9E1428}"/>
                </a:ext>
              </a:extLst>
            </p:cNvPr>
            <p:cNvSpPr/>
            <p:nvPr/>
          </p:nvSpPr>
          <p:spPr bwMode="auto">
            <a:xfrm>
              <a:off x="4844537" y="44154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grpSp>
      <p:sp>
        <p:nvSpPr>
          <p:cNvPr id="157" name="TextBox 156">
            <a:extLst>
              <a:ext uri="{FF2B5EF4-FFF2-40B4-BE49-F238E27FC236}">
                <a16:creationId xmlns:a16="http://schemas.microsoft.com/office/drawing/2014/main" id="{EFA03E97-1279-5943-B0DC-03C85651322E}"/>
              </a:ext>
            </a:extLst>
          </p:cNvPr>
          <p:cNvSpPr txBox="1"/>
          <p:nvPr/>
        </p:nvSpPr>
        <p:spPr>
          <a:xfrm>
            <a:off x="4334022" y="5203098"/>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159" name="Rounded Rectangle 158">
            <a:extLst>
              <a:ext uri="{FF2B5EF4-FFF2-40B4-BE49-F238E27FC236}">
                <a16:creationId xmlns:a16="http://schemas.microsoft.com/office/drawing/2014/main" id="{1CE96BA4-4877-764E-99E0-E46C35FDC0B5}"/>
              </a:ext>
            </a:extLst>
          </p:cNvPr>
          <p:cNvSpPr/>
          <p:nvPr/>
        </p:nvSpPr>
        <p:spPr bwMode="auto">
          <a:xfrm>
            <a:off x="4390997" y="5414266"/>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0" name="Rounded Rectangle 159">
            <a:extLst>
              <a:ext uri="{FF2B5EF4-FFF2-40B4-BE49-F238E27FC236}">
                <a16:creationId xmlns:a16="http://schemas.microsoft.com/office/drawing/2014/main" id="{57A97BE4-84C9-AC45-9C9C-DA18AFC3C2D8}"/>
              </a:ext>
            </a:extLst>
          </p:cNvPr>
          <p:cNvSpPr/>
          <p:nvPr/>
        </p:nvSpPr>
        <p:spPr bwMode="auto">
          <a:xfrm>
            <a:off x="4545934" y="541426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1" name="Rounded Rectangle 160">
            <a:extLst>
              <a:ext uri="{FF2B5EF4-FFF2-40B4-BE49-F238E27FC236}">
                <a16:creationId xmlns:a16="http://schemas.microsoft.com/office/drawing/2014/main" id="{578E1E2A-25C5-014C-A5D6-04D73AE92B9A}"/>
              </a:ext>
            </a:extLst>
          </p:cNvPr>
          <p:cNvSpPr/>
          <p:nvPr/>
        </p:nvSpPr>
        <p:spPr bwMode="auto">
          <a:xfrm>
            <a:off x="4687362" y="541426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62" name="Rounded Rectangle 161">
            <a:extLst>
              <a:ext uri="{FF2B5EF4-FFF2-40B4-BE49-F238E27FC236}">
                <a16:creationId xmlns:a16="http://schemas.microsoft.com/office/drawing/2014/main" id="{7E172D9A-2412-B743-8F2A-E1A7CB67A4CC}"/>
              </a:ext>
            </a:extLst>
          </p:cNvPr>
          <p:cNvSpPr/>
          <p:nvPr/>
        </p:nvSpPr>
        <p:spPr bwMode="auto">
          <a:xfrm>
            <a:off x="4832133" y="541426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63" name="Rounded Rectangle 162">
            <a:extLst>
              <a:ext uri="{FF2B5EF4-FFF2-40B4-BE49-F238E27FC236}">
                <a16:creationId xmlns:a16="http://schemas.microsoft.com/office/drawing/2014/main" id="{8AEF1CBA-2F94-B540-8C5B-FFDE9A8A9D15}"/>
              </a:ext>
            </a:extLst>
          </p:cNvPr>
          <p:cNvSpPr/>
          <p:nvPr/>
        </p:nvSpPr>
        <p:spPr bwMode="auto">
          <a:xfrm>
            <a:off x="4984533" y="5412118"/>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64" name="Rounded Rectangle 163">
            <a:extLst>
              <a:ext uri="{FF2B5EF4-FFF2-40B4-BE49-F238E27FC236}">
                <a16:creationId xmlns:a16="http://schemas.microsoft.com/office/drawing/2014/main" id="{93EDB4A7-BB7A-E946-A507-BACC4FB4E851}"/>
              </a:ext>
            </a:extLst>
          </p:cNvPr>
          <p:cNvSpPr/>
          <p:nvPr/>
        </p:nvSpPr>
        <p:spPr bwMode="auto">
          <a:xfrm>
            <a:off x="5124054" y="5409970"/>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cxnSp>
        <p:nvCxnSpPr>
          <p:cNvPr id="165" name="Elbow Connector 164">
            <a:extLst>
              <a:ext uri="{FF2B5EF4-FFF2-40B4-BE49-F238E27FC236}">
                <a16:creationId xmlns:a16="http://schemas.microsoft.com/office/drawing/2014/main" id="{5D247667-3DB7-964D-92D0-1792AEB00271}"/>
              </a:ext>
            </a:extLst>
          </p:cNvPr>
          <p:cNvCxnSpPr>
            <a:cxnSpLocks/>
            <a:endCxn id="164" idx="0"/>
          </p:cNvCxnSpPr>
          <p:nvPr/>
        </p:nvCxnSpPr>
        <p:spPr>
          <a:xfrm>
            <a:off x="3155639" y="5277104"/>
            <a:ext cx="2042708" cy="132866"/>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66" name="Rounded Rectangle 165">
            <a:extLst>
              <a:ext uri="{FF2B5EF4-FFF2-40B4-BE49-F238E27FC236}">
                <a16:creationId xmlns:a16="http://schemas.microsoft.com/office/drawing/2014/main" id="{E4FCB46B-6A0A-E44B-8C42-A65E8956AB84}"/>
              </a:ext>
            </a:extLst>
          </p:cNvPr>
          <p:cNvSpPr/>
          <p:nvPr/>
        </p:nvSpPr>
        <p:spPr bwMode="auto">
          <a:xfrm>
            <a:off x="5263575" y="5420701"/>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59" name="Rectangle 58">
            <a:extLst>
              <a:ext uri="{FF2B5EF4-FFF2-40B4-BE49-F238E27FC236}">
                <a16:creationId xmlns:a16="http://schemas.microsoft.com/office/drawing/2014/main" id="{600250FC-86B9-7F41-BB84-20453794ED1C}"/>
              </a:ext>
            </a:extLst>
          </p:cNvPr>
          <p:cNvSpPr/>
          <p:nvPr/>
        </p:nvSpPr>
        <p:spPr>
          <a:xfrm>
            <a:off x="2926299" y="4629311"/>
            <a:ext cx="175823" cy="17087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an 166">
            <a:extLst>
              <a:ext uri="{FF2B5EF4-FFF2-40B4-BE49-F238E27FC236}">
                <a16:creationId xmlns:a16="http://schemas.microsoft.com/office/drawing/2014/main" id="{4B09951E-5A70-E84C-86C3-8314E48F70A7}"/>
              </a:ext>
            </a:extLst>
          </p:cNvPr>
          <p:cNvSpPr/>
          <p:nvPr/>
        </p:nvSpPr>
        <p:spPr>
          <a:xfrm flipH="1">
            <a:off x="3738966" y="6036041"/>
            <a:ext cx="559499" cy="46994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168" name="Straight Arrow Connector 167">
            <a:extLst>
              <a:ext uri="{FF2B5EF4-FFF2-40B4-BE49-F238E27FC236}">
                <a16:creationId xmlns:a16="http://schemas.microsoft.com/office/drawing/2014/main" id="{6474A033-8601-6C42-B06B-DFB3EEE3CE47}"/>
              </a:ext>
            </a:extLst>
          </p:cNvPr>
          <p:cNvCxnSpPr>
            <a:cxnSpLocks/>
            <a:endCxn id="167" idx="4"/>
          </p:cNvCxnSpPr>
          <p:nvPr/>
        </p:nvCxnSpPr>
        <p:spPr>
          <a:xfrm flipV="1">
            <a:off x="3132867" y="6271011"/>
            <a:ext cx="606099" cy="429"/>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9" name="Elbow Connector 168">
            <a:extLst>
              <a:ext uri="{FF2B5EF4-FFF2-40B4-BE49-F238E27FC236}">
                <a16:creationId xmlns:a16="http://schemas.microsoft.com/office/drawing/2014/main" id="{6B614343-3936-F942-A684-70C298EC99E4}"/>
              </a:ext>
            </a:extLst>
          </p:cNvPr>
          <p:cNvCxnSpPr>
            <a:cxnSpLocks/>
            <a:stCxn id="166" idx="3"/>
          </p:cNvCxnSpPr>
          <p:nvPr/>
        </p:nvCxnSpPr>
        <p:spPr>
          <a:xfrm flipH="1">
            <a:off x="3090503" y="5591119"/>
            <a:ext cx="2321658" cy="416026"/>
          </a:xfrm>
          <a:prstGeom prst="bentConnector3">
            <a:avLst>
              <a:gd name="adj1" fmla="val -9846"/>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Elbow Connector 169">
            <a:extLst>
              <a:ext uri="{FF2B5EF4-FFF2-40B4-BE49-F238E27FC236}">
                <a16:creationId xmlns:a16="http://schemas.microsoft.com/office/drawing/2014/main" id="{9D662D12-E33A-A649-A3B1-69A1CF7F0CCC}"/>
              </a:ext>
            </a:extLst>
          </p:cNvPr>
          <p:cNvCxnSpPr>
            <a:cxnSpLocks/>
            <a:stCxn id="166" idx="3"/>
            <a:endCxn id="60" idx="1"/>
          </p:cNvCxnSpPr>
          <p:nvPr/>
        </p:nvCxnSpPr>
        <p:spPr>
          <a:xfrm>
            <a:off x="5412161" y="5591119"/>
            <a:ext cx="4474529" cy="665974"/>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4011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6146" y="3388671"/>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2507867"/>
            <a:ext cx="4215714" cy="22572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dirty="0"/>
              <a:t>order-query-</a:t>
            </a:r>
            <a:r>
              <a:rPr lang="en-US" dirty="0" err="1"/>
              <a:t>ms</a:t>
            </a:r>
            <a:endParaRPr lang="en-US" dirty="0"/>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dirty="0" err="1"/>
              <a:t>GetByManuf</a:t>
            </a:r>
            <a:endParaRPr lang="en-US" dirty="0"/>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3849990"/>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3578396"/>
            <a:ext cx="1717589" cy="369332"/>
          </a:xfrm>
          <a:prstGeom prst="rect">
            <a:avLst/>
          </a:prstGeom>
          <a:noFill/>
        </p:spPr>
        <p:txBody>
          <a:bodyPr wrap="square" rtlCol="0">
            <a:spAutoFit/>
          </a:bodyPr>
          <a:lstStyle/>
          <a:p>
            <a:pPr algn="ctr"/>
            <a:r>
              <a:rPr lang="en-US" dirty="0" err="1"/>
              <a:t>GetById</a:t>
            </a:r>
            <a:endParaRPr lang="en-US" dirty="0"/>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dirty="0" err="1"/>
              <a:t>GetAllPending</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2334384"/>
            <a:ext cx="2211859" cy="2430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EC93F9-C70F-1C40-9EDA-4A2E4C464FF3}"/>
              </a:ext>
            </a:extLst>
          </p:cNvPr>
          <p:cNvCxnSpPr>
            <a:endCxn id="31" idx="2"/>
          </p:cNvCxnSpPr>
          <p:nvPr/>
        </p:nvCxnSpPr>
        <p:spPr>
          <a:xfrm>
            <a:off x="3136556" y="3871185"/>
            <a:ext cx="2646406" cy="33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740795" y="2723160"/>
            <a:ext cx="2980751" cy="923330"/>
          </a:xfrm>
          <a:prstGeom prst="rect">
            <a:avLst/>
          </a:prstGeom>
          <a:noFill/>
        </p:spPr>
        <p:txBody>
          <a:bodyPr wrap="square" rtlCol="0">
            <a:spAutoFit/>
          </a:bodyPr>
          <a:lstStyle/>
          <a:p>
            <a:r>
              <a:rPr lang="en-US" dirty="0" err="1"/>
              <a:t>OrderCreated</a:t>
            </a:r>
            <a:endParaRPr lang="en-US" dirty="0"/>
          </a:p>
          <a:p>
            <a:r>
              <a:rPr lang="en-US" dirty="0" err="1"/>
              <a:t>OrderUpdated</a:t>
            </a:r>
            <a:endParaRPr lang="en-US" dirty="0"/>
          </a:p>
          <a:p>
            <a:r>
              <a:rPr lang="en-US" dirty="0" err="1"/>
              <a:t>OrderAssigned</a:t>
            </a:r>
            <a:endParaRPr lang="en-US" dirty="0"/>
          </a:p>
        </p:txBody>
      </p:sp>
    </p:spTree>
    <p:extLst>
      <p:ext uri="{BB962C8B-B14F-4D97-AF65-F5344CB8AC3E}">
        <p14:creationId xmlns:p14="http://schemas.microsoft.com/office/powerpoint/2010/main" val="4116877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Pending</a:t>
            </a:r>
            <a:endParaRPr lang="en-US" sz="900" dirty="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Booked</a:t>
            </a:r>
            <a:endParaRPr lang="en-US" sz="900" dirty="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Assigned</a:t>
            </a:r>
            <a:endParaRPr lang="en-US" sz="900" dirty="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171AC6-0033-BE45-BF2F-11A766DBCC62}"/>
              </a:ext>
            </a:extLst>
          </p:cNvPr>
          <p:cNvSpPr/>
          <p:nvPr/>
        </p:nvSpPr>
        <p:spPr>
          <a:xfrm>
            <a:off x="3191138" y="3134337"/>
            <a:ext cx="980661" cy="1747287"/>
          </a:xfrm>
          <a:prstGeom prst="rect">
            <a:avLst/>
          </a:prstGeom>
          <a:solidFill>
            <a:schemeClr val="tx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r>
              <a:rPr lang="en-US" sz="1200" dirty="0">
                <a:solidFill>
                  <a:schemeClr val="tx1"/>
                </a:solidFill>
              </a:rPr>
              <a:t> </a:t>
            </a:r>
          </a:p>
          <a:p>
            <a:pPr algn="ctr"/>
            <a:endParaRPr lang="en-US" sz="1200" dirty="0">
              <a:solidFill>
                <a:schemeClr val="tx1"/>
              </a:solidFill>
            </a:endParaRPr>
          </a:p>
        </p:txBody>
      </p:sp>
      <p:sp>
        <p:nvSpPr>
          <p:cNvPr id="7" name="TextBox 6">
            <a:extLst>
              <a:ext uri="{FF2B5EF4-FFF2-40B4-BE49-F238E27FC236}">
                <a16:creationId xmlns:a16="http://schemas.microsoft.com/office/drawing/2014/main" id="{F5741DE7-B222-2B48-9292-513876C66927}"/>
              </a:ext>
            </a:extLst>
          </p:cNvPr>
          <p:cNvSpPr txBox="1"/>
          <p:nvPr/>
        </p:nvSpPr>
        <p:spPr>
          <a:xfrm>
            <a:off x="2718028" y="3194327"/>
            <a:ext cx="1868460" cy="338554"/>
          </a:xfrm>
          <a:prstGeom prst="rect">
            <a:avLst/>
          </a:prstGeom>
          <a:noFill/>
        </p:spPr>
        <p:txBody>
          <a:bodyPr wrap="none" rtlCol="0">
            <a:spAutoFit/>
          </a:bodyPr>
          <a:lstStyle/>
          <a:p>
            <a:r>
              <a:rPr lang="en-US" sz="1600" dirty="0">
                <a:solidFill>
                  <a:srgbClr val="00B0F0"/>
                </a:solidFill>
              </a:rPr>
              <a:t>Order-command-</a:t>
            </a:r>
            <a:r>
              <a:rPr lang="en-US" sz="1600" dirty="0" err="1">
                <a:solidFill>
                  <a:srgbClr val="00B0F0"/>
                </a:solidFill>
              </a:rPr>
              <a:t>ms</a:t>
            </a:r>
            <a:endParaRPr lang="en-US" sz="1600" dirty="0">
              <a:solidFill>
                <a:srgbClr val="00B0F0"/>
              </a:solidFill>
            </a:endParaRPr>
          </a:p>
        </p:txBody>
      </p:sp>
      <p:cxnSp>
        <p:nvCxnSpPr>
          <p:cNvPr id="9" name="Straight Arrow Connector 8">
            <a:extLst>
              <a:ext uri="{FF2B5EF4-FFF2-40B4-BE49-F238E27FC236}">
                <a16:creationId xmlns:a16="http://schemas.microsoft.com/office/drawing/2014/main" id="{A80BFB27-4A8E-8A4E-ABC3-67AF66426DCD}"/>
              </a:ext>
            </a:extLst>
          </p:cNvPr>
          <p:cNvCxnSpPr>
            <a:cxnSpLocks/>
            <a:endCxn id="5" idx="0"/>
          </p:cNvCxnSpPr>
          <p:nvPr/>
        </p:nvCxnSpPr>
        <p:spPr>
          <a:xfrm>
            <a:off x="3681468" y="1527563"/>
            <a:ext cx="1" cy="1606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B8D912B-60A4-E442-A668-6A096A1B1D2F}"/>
              </a:ext>
            </a:extLst>
          </p:cNvPr>
          <p:cNvSpPr txBox="1"/>
          <p:nvPr/>
        </p:nvSpPr>
        <p:spPr>
          <a:xfrm>
            <a:off x="2145477" y="1927561"/>
            <a:ext cx="1458093" cy="369332"/>
          </a:xfrm>
          <a:prstGeom prst="rect">
            <a:avLst/>
          </a:prstGeom>
          <a:noFill/>
        </p:spPr>
        <p:txBody>
          <a:bodyPr wrap="square" rtlCol="0">
            <a:spAutoFit/>
          </a:bodyPr>
          <a:lstStyle/>
          <a:p>
            <a:r>
              <a:rPr lang="en-US" dirty="0"/>
              <a:t>1) New order</a:t>
            </a:r>
          </a:p>
        </p:txBody>
      </p:sp>
      <p:sp>
        <p:nvSpPr>
          <p:cNvPr id="25" name="Rectangle 24">
            <a:extLst>
              <a:ext uri="{FF2B5EF4-FFF2-40B4-BE49-F238E27FC236}">
                <a16:creationId xmlns:a16="http://schemas.microsoft.com/office/drawing/2014/main" id="{3A06B8C3-A15D-B547-A647-52EFC06D01F8}"/>
              </a:ext>
            </a:extLst>
          </p:cNvPr>
          <p:cNvSpPr/>
          <p:nvPr/>
        </p:nvSpPr>
        <p:spPr>
          <a:xfrm>
            <a:off x="1483096" y="5933755"/>
            <a:ext cx="9897477" cy="4571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4" descr="https://upload.wikimedia.org/wikipedia/commons/thumb/0/05/Apache_kafka.svg/220px-Apache_kafka.svg.png">
            <a:extLst>
              <a:ext uri="{FF2B5EF4-FFF2-40B4-BE49-F238E27FC236}">
                <a16:creationId xmlns:a16="http://schemas.microsoft.com/office/drawing/2014/main" id="{68E5B55C-8BDC-6A4D-8105-264622DA8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01" y="5638650"/>
            <a:ext cx="671806" cy="104740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874458E6-5216-8A4B-9464-F50DF2A77536}"/>
              </a:ext>
            </a:extLst>
          </p:cNvPr>
          <p:cNvCxnSpPr>
            <a:cxnSpLocks/>
          </p:cNvCxnSpPr>
          <p:nvPr/>
        </p:nvCxnSpPr>
        <p:spPr>
          <a:xfrm flipH="1">
            <a:off x="3476287" y="4903496"/>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76FEC20-2344-E045-A773-34D08F2352CD}"/>
              </a:ext>
            </a:extLst>
          </p:cNvPr>
          <p:cNvSpPr txBox="1"/>
          <p:nvPr/>
        </p:nvSpPr>
        <p:spPr>
          <a:xfrm>
            <a:off x="1903336" y="4961105"/>
            <a:ext cx="1868459" cy="369332"/>
          </a:xfrm>
          <a:prstGeom prst="rect">
            <a:avLst/>
          </a:prstGeom>
          <a:noFill/>
        </p:spPr>
        <p:txBody>
          <a:bodyPr wrap="square" rtlCol="0">
            <a:spAutoFit/>
          </a:bodyPr>
          <a:lstStyle/>
          <a:p>
            <a:r>
              <a:rPr lang="en-US" dirty="0"/>
              <a:t>2) </a:t>
            </a:r>
            <a:r>
              <a:rPr lang="en-US" dirty="0" err="1"/>
              <a:t>OrderCreated</a:t>
            </a:r>
            <a:endParaRPr lang="en-US" dirty="0"/>
          </a:p>
        </p:txBody>
      </p:sp>
      <p:sp>
        <p:nvSpPr>
          <p:cNvPr id="32" name="Rectangle 31">
            <a:extLst>
              <a:ext uri="{FF2B5EF4-FFF2-40B4-BE49-F238E27FC236}">
                <a16:creationId xmlns:a16="http://schemas.microsoft.com/office/drawing/2014/main" id="{3D8B7F9C-6E37-8948-9DB4-C3E6DFF9BC41}"/>
              </a:ext>
            </a:extLst>
          </p:cNvPr>
          <p:cNvSpPr/>
          <p:nvPr/>
        </p:nvSpPr>
        <p:spPr>
          <a:xfrm>
            <a:off x="6051891" y="3134337"/>
            <a:ext cx="980661" cy="1747287"/>
          </a:xfrm>
          <a:prstGeom prst="rect">
            <a:avLst/>
          </a:prstGeom>
          <a:solidFill>
            <a:schemeClr val="tx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r>
              <a:rPr lang="en-US" sz="1200" dirty="0">
                <a:solidFill>
                  <a:schemeClr val="tx1"/>
                </a:solidFill>
              </a:rPr>
              <a:t> </a:t>
            </a:r>
          </a:p>
          <a:p>
            <a:pPr algn="ctr"/>
            <a:endParaRPr lang="en-US" sz="1200" dirty="0">
              <a:solidFill>
                <a:schemeClr val="tx1"/>
              </a:solidFill>
            </a:endParaRPr>
          </a:p>
        </p:txBody>
      </p:sp>
      <p:sp>
        <p:nvSpPr>
          <p:cNvPr id="33" name="TextBox 32">
            <a:extLst>
              <a:ext uri="{FF2B5EF4-FFF2-40B4-BE49-F238E27FC236}">
                <a16:creationId xmlns:a16="http://schemas.microsoft.com/office/drawing/2014/main" id="{74BF0D6E-4647-5E47-A689-96B0A08301D3}"/>
              </a:ext>
            </a:extLst>
          </p:cNvPr>
          <p:cNvSpPr txBox="1"/>
          <p:nvPr/>
        </p:nvSpPr>
        <p:spPr>
          <a:xfrm>
            <a:off x="5713977" y="3207205"/>
            <a:ext cx="1514069" cy="338554"/>
          </a:xfrm>
          <a:prstGeom prst="rect">
            <a:avLst/>
          </a:prstGeom>
          <a:noFill/>
        </p:spPr>
        <p:txBody>
          <a:bodyPr wrap="none" rtlCol="0">
            <a:spAutoFit/>
          </a:bodyPr>
          <a:lstStyle/>
          <a:p>
            <a:r>
              <a:rPr lang="en-US" sz="1600" dirty="0">
                <a:solidFill>
                  <a:srgbClr val="00B0F0"/>
                </a:solidFill>
              </a:rPr>
              <a:t>Order-query-</a:t>
            </a:r>
            <a:r>
              <a:rPr lang="en-US" sz="1600" dirty="0" err="1">
                <a:solidFill>
                  <a:srgbClr val="00B0F0"/>
                </a:solidFill>
              </a:rPr>
              <a:t>ms</a:t>
            </a:r>
            <a:endParaRPr lang="en-US" sz="1600" dirty="0">
              <a:solidFill>
                <a:srgbClr val="00B0F0"/>
              </a:solidFill>
            </a:endParaRPr>
          </a:p>
        </p:txBody>
      </p:sp>
      <p:sp>
        <p:nvSpPr>
          <p:cNvPr id="34" name="Rectangle 33">
            <a:extLst>
              <a:ext uri="{FF2B5EF4-FFF2-40B4-BE49-F238E27FC236}">
                <a16:creationId xmlns:a16="http://schemas.microsoft.com/office/drawing/2014/main" id="{2244262C-7195-9749-9FE7-7070874F066E}"/>
              </a:ext>
            </a:extLst>
          </p:cNvPr>
          <p:cNvSpPr/>
          <p:nvPr/>
        </p:nvSpPr>
        <p:spPr>
          <a:xfrm>
            <a:off x="8782381" y="3147883"/>
            <a:ext cx="980661" cy="1747287"/>
          </a:xfrm>
          <a:prstGeom prst="rect">
            <a:avLst/>
          </a:prstGeom>
          <a:solidFill>
            <a:schemeClr val="tx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r>
              <a:rPr lang="en-US" sz="1200" dirty="0">
                <a:solidFill>
                  <a:schemeClr val="tx1"/>
                </a:solidFill>
              </a:rPr>
              <a:t> </a:t>
            </a:r>
          </a:p>
          <a:p>
            <a:pPr algn="ctr"/>
            <a:endParaRPr lang="en-US" sz="1200" dirty="0">
              <a:solidFill>
                <a:schemeClr val="tx1"/>
              </a:solidFill>
            </a:endParaRPr>
          </a:p>
        </p:txBody>
      </p:sp>
      <p:sp>
        <p:nvSpPr>
          <p:cNvPr id="35" name="Rectangle 34">
            <a:extLst>
              <a:ext uri="{FF2B5EF4-FFF2-40B4-BE49-F238E27FC236}">
                <a16:creationId xmlns:a16="http://schemas.microsoft.com/office/drawing/2014/main" id="{7F0D0E4F-4D85-A84E-9EFF-BAA3A8FF2B37}"/>
              </a:ext>
            </a:extLst>
          </p:cNvPr>
          <p:cNvSpPr/>
          <p:nvPr/>
        </p:nvSpPr>
        <p:spPr>
          <a:xfrm>
            <a:off x="1483095" y="1070364"/>
            <a:ext cx="9897477" cy="4571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3780336-D9C2-DB43-898E-9445E0165EEC}"/>
              </a:ext>
            </a:extLst>
          </p:cNvPr>
          <p:cNvSpPr txBox="1"/>
          <p:nvPr/>
        </p:nvSpPr>
        <p:spPr>
          <a:xfrm>
            <a:off x="5713977" y="1129686"/>
            <a:ext cx="1361142" cy="338554"/>
          </a:xfrm>
          <a:prstGeom prst="rect">
            <a:avLst/>
          </a:prstGeom>
          <a:noFill/>
        </p:spPr>
        <p:txBody>
          <a:bodyPr wrap="none" rtlCol="0">
            <a:spAutoFit/>
          </a:bodyPr>
          <a:lstStyle/>
          <a:p>
            <a:r>
              <a:rPr lang="en-US" sz="1600" dirty="0">
                <a:solidFill>
                  <a:srgbClr val="00B0F0"/>
                </a:solidFill>
              </a:rPr>
              <a:t>User Interface</a:t>
            </a:r>
          </a:p>
        </p:txBody>
      </p:sp>
      <p:cxnSp>
        <p:nvCxnSpPr>
          <p:cNvPr id="39" name="Straight Arrow Connector 38">
            <a:extLst>
              <a:ext uri="{FF2B5EF4-FFF2-40B4-BE49-F238E27FC236}">
                <a16:creationId xmlns:a16="http://schemas.microsoft.com/office/drawing/2014/main" id="{F461B7C3-7B73-294C-8F45-255B341E94AC}"/>
              </a:ext>
            </a:extLst>
          </p:cNvPr>
          <p:cNvCxnSpPr>
            <a:cxnSpLocks/>
          </p:cNvCxnSpPr>
          <p:nvPr/>
        </p:nvCxnSpPr>
        <p:spPr>
          <a:xfrm flipH="1" flipV="1">
            <a:off x="6292164" y="4895170"/>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CE66822-C285-BE4E-AE4F-5AAFAE7FA1AE}"/>
              </a:ext>
            </a:extLst>
          </p:cNvPr>
          <p:cNvCxnSpPr>
            <a:cxnSpLocks/>
          </p:cNvCxnSpPr>
          <p:nvPr/>
        </p:nvCxnSpPr>
        <p:spPr>
          <a:xfrm flipH="1" flipV="1">
            <a:off x="3953167" y="4895170"/>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F877FAF-6739-C747-8A81-6AC64DD2C21B}"/>
              </a:ext>
            </a:extLst>
          </p:cNvPr>
          <p:cNvCxnSpPr/>
          <p:nvPr/>
        </p:nvCxnSpPr>
        <p:spPr>
          <a:xfrm>
            <a:off x="6389739" y="1561428"/>
            <a:ext cx="0" cy="15864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91798FC-8103-3F47-B313-8C962067AD00}"/>
              </a:ext>
            </a:extLst>
          </p:cNvPr>
          <p:cNvSpPr txBox="1"/>
          <p:nvPr/>
        </p:nvSpPr>
        <p:spPr>
          <a:xfrm>
            <a:off x="1100520" y="125553"/>
            <a:ext cx="8192530" cy="461665"/>
          </a:xfrm>
          <a:prstGeom prst="rect">
            <a:avLst/>
          </a:prstGeom>
          <a:noFill/>
        </p:spPr>
        <p:txBody>
          <a:bodyPr wrap="square" rtlCol="0">
            <a:spAutoFit/>
          </a:bodyPr>
          <a:lstStyle/>
          <a:p>
            <a:r>
              <a:rPr lang="en-US" sz="2400" dirty="0"/>
              <a:t>Assigning an order to a voyage</a:t>
            </a:r>
          </a:p>
        </p:txBody>
      </p:sp>
      <p:sp>
        <p:nvSpPr>
          <p:cNvPr id="8" name="TextBox 7">
            <a:extLst>
              <a:ext uri="{FF2B5EF4-FFF2-40B4-BE49-F238E27FC236}">
                <a16:creationId xmlns:a16="http://schemas.microsoft.com/office/drawing/2014/main" id="{4EFD9577-36FE-5D43-ABA2-C9F28BCE7F64}"/>
              </a:ext>
            </a:extLst>
          </p:cNvPr>
          <p:cNvSpPr txBox="1"/>
          <p:nvPr/>
        </p:nvSpPr>
        <p:spPr>
          <a:xfrm>
            <a:off x="8666647" y="3194327"/>
            <a:ext cx="1212127" cy="338554"/>
          </a:xfrm>
          <a:prstGeom prst="rect">
            <a:avLst/>
          </a:prstGeom>
          <a:noFill/>
        </p:spPr>
        <p:txBody>
          <a:bodyPr wrap="none" rtlCol="0">
            <a:spAutoFit/>
          </a:bodyPr>
          <a:lstStyle/>
          <a:p>
            <a:r>
              <a:rPr lang="en-US" sz="1400" dirty="0"/>
              <a:t> </a:t>
            </a:r>
            <a:r>
              <a:rPr lang="en-US" sz="1600" dirty="0">
                <a:solidFill>
                  <a:srgbClr val="00B0F0"/>
                </a:solidFill>
              </a:rPr>
              <a:t>Voyages-</a:t>
            </a:r>
            <a:r>
              <a:rPr lang="en-US" sz="1600" dirty="0" err="1">
                <a:solidFill>
                  <a:srgbClr val="00B0F0"/>
                </a:solidFill>
              </a:rPr>
              <a:t>ms</a:t>
            </a:r>
            <a:endParaRPr lang="en-US" sz="1400" dirty="0">
              <a:solidFill>
                <a:srgbClr val="00B0F0"/>
              </a:solidFill>
            </a:endParaRPr>
          </a:p>
        </p:txBody>
      </p:sp>
      <p:sp>
        <p:nvSpPr>
          <p:cNvPr id="45" name="TextBox 44">
            <a:extLst>
              <a:ext uri="{FF2B5EF4-FFF2-40B4-BE49-F238E27FC236}">
                <a16:creationId xmlns:a16="http://schemas.microsoft.com/office/drawing/2014/main" id="{64FC40C4-1C18-ED46-9020-86D705D62719}"/>
              </a:ext>
            </a:extLst>
          </p:cNvPr>
          <p:cNvSpPr txBox="1"/>
          <p:nvPr/>
        </p:nvSpPr>
        <p:spPr>
          <a:xfrm>
            <a:off x="4686830" y="4983138"/>
            <a:ext cx="1868459" cy="369332"/>
          </a:xfrm>
          <a:prstGeom prst="rect">
            <a:avLst/>
          </a:prstGeom>
          <a:noFill/>
        </p:spPr>
        <p:txBody>
          <a:bodyPr wrap="square" rtlCol="0">
            <a:spAutoFit/>
          </a:bodyPr>
          <a:lstStyle/>
          <a:p>
            <a:r>
              <a:rPr lang="en-US" dirty="0"/>
              <a:t>2) </a:t>
            </a:r>
            <a:r>
              <a:rPr lang="en-US" dirty="0" err="1"/>
              <a:t>OrderCreated</a:t>
            </a:r>
            <a:endParaRPr lang="en-US" dirty="0"/>
          </a:p>
        </p:txBody>
      </p:sp>
      <p:sp>
        <p:nvSpPr>
          <p:cNvPr id="46" name="Can 45">
            <a:extLst>
              <a:ext uri="{FF2B5EF4-FFF2-40B4-BE49-F238E27FC236}">
                <a16:creationId xmlns:a16="http://schemas.microsoft.com/office/drawing/2014/main" id="{70DD6F0C-D62E-7142-9248-EA995358DC9B}"/>
              </a:ext>
            </a:extLst>
          </p:cNvPr>
          <p:cNvSpPr/>
          <p:nvPr/>
        </p:nvSpPr>
        <p:spPr>
          <a:xfrm>
            <a:off x="3739205" y="4369562"/>
            <a:ext cx="353561" cy="4702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an 47">
            <a:extLst>
              <a:ext uri="{FF2B5EF4-FFF2-40B4-BE49-F238E27FC236}">
                <a16:creationId xmlns:a16="http://schemas.microsoft.com/office/drawing/2014/main" id="{E88B819F-EE97-9340-9975-F83DD238F4DF}"/>
              </a:ext>
            </a:extLst>
          </p:cNvPr>
          <p:cNvSpPr/>
          <p:nvPr/>
        </p:nvSpPr>
        <p:spPr>
          <a:xfrm>
            <a:off x="6365440" y="4337997"/>
            <a:ext cx="353561" cy="4702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E8263912-CE24-AB4E-8D07-82F0D0412A4C}"/>
              </a:ext>
            </a:extLst>
          </p:cNvPr>
          <p:cNvSpPr txBox="1"/>
          <p:nvPr/>
        </p:nvSpPr>
        <p:spPr>
          <a:xfrm>
            <a:off x="4853747" y="1893062"/>
            <a:ext cx="2221368" cy="369332"/>
          </a:xfrm>
          <a:prstGeom prst="rect">
            <a:avLst/>
          </a:prstGeom>
          <a:noFill/>
        </p:spPr>
        <p:txBody>
          <a:bodyPr wrap="square" rtlCol="0">
            <a:spAutoFit/>
          </a:bodyPr>
          <a:lstStyle/>
          <a:p>
            <a:r>
              <a:rPr lang="en-US" dirty="0"/>
              <a:t>3) Get pending orders</a:t>
            </a:r>
          </a:p>
        </p:txBody>
      </p:sp>
      <p:cxnSp>
        <p:nvCxnSpPr>
          <p:cNvPr id="50" name="Straight Arrow Connector 49">
            <a:extLst>
              <a:ext uri="{FF2B5EF4-FFF2-40B4-BE49-F238E27FC236}">
                <a16:creationId xmlns:a16="http://schemas.microsoft.com/office/drawing/2014/main" id="{D956AA5A-414B-DC4E-95A6-AC0509E0CC59}"/>
              </a:ext>
            </a:extLst>
          </p:cNvPr>
          <p:cNvCxnSpPr/>
          <p:nvPr/>
        </p:nvCxnSpPr>
        <p:spPr>
          <a:xfrm>
            <a:off x="9112344" y="1547882"/>
            <a:ext cx="0" cy="15864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328DF7F-DDDF-3042-8D74-3FEABF138BF2}"/>
              </a:ext>
            </a:extLst>
          </p:cNvPr>
          <p:cNvSpPr txBox="1"/>
          <p:nvPr/>
        </p:nvSpPr>
        <p:spPr>
          <a:xfrm>
            <a:off x="7671697" y="1864472"/>
            <a:ext cx="1621353" cy="369332"/>
          </a:xfrm>
          <a:prstGeom prst="rect">
            <a:avLst/>
          </a:prstGeom>
          <a:noFill/>
        </p:spPr>
        <p:txBody>
          <a:bodyPr wrap="square" rtlCol="0">
            <a:spAutoFit/>
          </a:bodyPr>
          <a:lstStyle/>
          <a:p>
            <a:r>
              <a:rPr lang="en-US" dirty="0"/>
              <a:t>4) Get voyages</a:t>
            </a:r>
          </a:p>
        </p:txBody>
      </p:sp>
      <p:cxnSp>
        <p:nvCxnSpPr>
          <p:cNvPr id="52" name="Straight Arrow Connector 51">
            <a:extLst>
              <a:ext uri="{FF2B5EF4-FFF2-40B4-BE49-F238E27FC236}">
                <a16:creationId xmlns:a16="http://schemas.microsoft.com/office/drawing/2014/main" id="{D801992B-AFE7-9842-A42B-315FD2E0B31A}"/>
              </a:ext>
            </a:extLst>
          </p:cNvPr>
          <p:cNvCxnSpPr/>
          <p:nvPr/>
        </p:nvCxnSpPr>
        <p:spPr>
          <a:xfrm>
            <a:off x="9548949" y="1547882"/>
            <a:ext cx="0" cy="15864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59754B9-4E78-C249-BB80-9A498841C184}"/>
              </a:ext>
            </a:extLst>
          </p:cNvPr>
          <p:cNvSpPr txBox="1"/>
          <p:nvPr/>
        </p:nvSpPr>
        <p:spPr>
          <a:xfrm>
            <a:off x="9548949" y="1916377"/>
            <a:ext cx="2643051" cy="369332"/>
          </a:xfrm>
          <a:prstGeom prst="rect">
            <a:avLst/>
          </a:prstGeom>
          <a:noFill/>
        </p:spPr>
        <p:txBody>
          <a:bodyPr wrap="square" rtlCol="0">
            <a:spAutoFit/>
          </a:bodyPr>
          <a:lstStyle/>
          <a:p>
            <a:r>
              <a:rPr lang="en-US" dirty="0"/>
              <a:t>5) Assign order to voyage</a:t>
            </a:r>
          </a:p>
        </p:txBody>
      </p:sp>
      <p:cxnSp>
        <p:nvCxnSpPr>
          <p:cNvPr id="54" name="Straight Arrow Connector 53">
            <a:extLst>
              <a:ext uri="{FF2B5EF4-FFF2-40B4-BE49-F238E27FC236}">
                <a16:creationId xmlns:a16="http://schemas.microsoft.com/office/drawing/2014/main" id="{0202C36B-4123-ED4D-AACE-0DBA1F8ADF46}"/>
              </a:ext>
            </a:extLst>
          </p:cNvPr>
          <p:cNvCxnSpPr>
            <a:cxnSpLocks/>
          </p:cNvCxnSpPr>
          <p:nvPr/>
        </p:nvCxnSpPr>
        <p:spPr>
          <a:xfrm flipH="1">
            <a:off x="9045712" y="4906386"/>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0E4F0F5-AFC5-C743-8449-55F089469D66}"/>
              </a:ext>
            </a:extLst>
          </p:cNvPr>
          <p:cNvSpPr txBox="1"/>
          <p:nvPr/>
        </p:nvSpPr>
        <p:spPr>
          <a:xfrm>
            <a:off x="9045712" y="5005588"/>
            <a:ext cx="2191566" cy="646331"/>
          </a:xfrm>
          <a:prstGeom prst="rect">
            <a:avLst/>
          </a:prstGeom>
          <a:noFill/>
        </p:spPr>
        <p:txBody>
          <a:bodyPr wrap="square" rtlCol="0">
            <a:spAutoFit/>
          </a:bodyPr>
          <a:lstStyle/>
          <a:p>
            <a:r>
              <a:rPr lang="en-US" dirty="0"/>
              <a:t>6) </a:t>
            </a:r>
            <a:r>
              <a:rPr lang="en-US" dirty="0" err="1"/>
              <a:t>OrderAssigned</a:t>
            </a:r>
            <a:endParaRPr lang="en-US" dirty="0"/>
          </a:p>
          <a:p>
            <a:r>
              <a:rPr lang="en-US" dirty="0"/>
              <a:t>6’) </a:t>
            </a:r>
            <a:r>
              <a:rPr lang="en-US" dirty="0" err="1"/>
              <a:t>OrderDenied</a:t>
            </a:r>
            <a:endParaRPr lang="en-US" dirty="0"/>
          </a:p>
        </p:txBody>
      </p:sp>
      <p:cxnSp>
        <p:nvCxnSpPr>
          <p:cNvPr id="56" name="Straight Arrow Connector 55">
            <a:extLst>
              <a:ext uri="{FF2B5EF4-FFF2-40B4-BE49-F238E27FC236}">
                <a16:creationId xmlns:a16="http://schemas.microsoft.com/office/drawing/2014/main" id="{05874F0E-DB69-BC4D-9D8E-869C711EEA3D}"/>
              </a:ext>
            </a:extLst>
          </p:cNvPr>
          <p:cNvCxnSpPr>
            <a:cxnSpLocks/>
          </p:cNvCxnSpPr>
          <p:nvPr/>
        </p:nvCxnSpPr>
        <p:spPr>
          <a:xfrm flipH="1" flipV="1">
            <a:off x="6719000" y="4895170"/>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Can 58">
            <a:extLst>
              <a:ext uri="{FF2B5EF4-FFF2-40B4-BE49-F238E27FC236}">
                <a16:creationId xmlns:a16="http://schemas.microsoft.com/office/drawing/2014/main" id="{89D8CA3D-E60F-3E4D-8F35-A1E291E5A3E6}"/>
              </a:ext>
            </a:extLst>
          </p:cNvPr>
          <p:cNvSpPr/>
          <p:nvPr/>
        </p:nvSpPr>
        <p:spPr>
          <a:xfrm>
            <a:off x="9141284" y="4336335"/>
            <a:ext cx="353561" cy="4702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BBC1247-57CF-EB42-BF1C-CE0FB710E43E}"/>
              </a:ext>
            </a:extLst>
          </p:cNvPr>
          <p:cNvSpPr txBox="1"/>
          <p:nvPr/>
        </p:nvSpPr>
        <p:spPr>
          <a:xfrm>
            <a:off x="7708965" y="518506"/>
            <a:ext cx="3900108" cy="923330"/>
          </a:xfrm>
          <a:prstGeom prst="rect">
            <a:avLst/>
          </a:prstGeom>
          <a:noFill/>
        </p:spPr>
        <p:txBody>
          <a:bodyPr wrap="square" rtlCol="0">
            <a:spAutoFit/>
          </a:bodyPr>
          <a:lstStyle/>
          <a:p>
            <a:r>
              <a:rPr lang="en-US" dirty="0"/>
              <a:t>The UI displays pending orders 3) and available voyages 4). A operator or external process does the matching</a:t>
            </a:r>
          </a:p>
        </p:txBody>
      </p:sp>
      <p:sp>
        <p:nvSpPr>
          <p:cNvPr id="61" name="TextBox 60">
            <a:extLst>
              <a:ext uri="{FF2B5EF4-FFF2-40B4-BE49-F238E27FC236}">
                <a16:creationId xmlns:a16="http://schemas.microsoft.com/office/drawing/2014/main" id="{ADBECF9E-FE68-F649-8516-FD32636C29B5}"/>
              </a:ext>
            </a:extLst>
          </p:cNvPr>
          <p:cNvSpPr txBox="1"/>
          <p:nvPr/>
        </p:nvSpPr>
        <p:spPr>
          <a:xfrm>
            <a:off x="5832406" y="6029168"/>
            <a:ext cx="1198854" cy="338554"/>
          </a:xfrm>
          <a:prstGeom prst="rect">
            <a:avLst/>
          </a:prstGeom>
          <a:noFill/>
        </p:spPr>
        <p:txBody>
          <a:bodyPr wrap="none" rtlCol="0">
            <a:spAutoFit/>
          </a:bodyPr>
          <a:lstStyle/>
          <a:p>
            <a:r>
              <a:rPr lang="en-US" sz="1600" dirty="0">
                <a:solidFill>
                  <a:srgbClr val="00B0F0"/>
                </a:solidFill>
              </a:rPr>
              <a:t>Topic orders</a:t>
            </a:r>
          </a:p>
        </p:txBody>
      </p:sp>
      <p:sp>
        <p:nvSpPr>
          <p:cNvPr id="36" name="TextBox 35">
            <a:extLst>
              <a:ext uri="{FF2B5EF4-FFF2-40B4-BE49-F238E27FC236}">
                <a16:creationId xmlns:a16="http://schemas.microsoft.com/office/drawing/2014/main" id="{A9C73249-2DD5-4446-98D5-1FF75086C7CB}"/>
              </a:ext>
            </a:extLst>
          </p:cNvPr>
          <p:cNvSpPr txBox="1"/>
          <p:nvPr/>
        </p:nvSpPr>
        <p:spPr>
          <a:xfrm>
            <a:off x="3574651" y="5377680"/>
            <a:ext cx="2191566" cy="646331"/>
          </a:xfrm>
          <a:prstGeom prst="rect">
            <a:avLst/>
          </a:prstGeom>
          <a:noFill/>
        </p:spPr>
        <p:txBody>
          <a:bodyPr wrap="square" rtlCol="0">
            <a:spAutoFit/>
          </a:bodyPr>
          <a:lstStyle/>
          <a:p>
            <a:r>
              <a:rPr lang="en-US" dirty="0"/>
              <a:t>6) </a:t>
            </a:r>
            <a:r>
              <a:rPr lang="en-US" dirty="0" err="1"/>
              <a:t>OrderAssigned</a:t>
            </a:r>
            <a:endParaRPr lang="en-US" dirty="0"/>
          </a:p>
          <a:p>
            <a:r>
              <a:rPr lang="en-US" dirty="0"/>
              <a:t>6’) </a:t>
            </a:r>
            <a:r>
              <a:rPr lang="en-US" dirty="0" err="1"/>
              <a:t>OrderDenied</a:t>
            </a:r>
            <a:endParaRPr lang="en-US" dirty="0"/>
          </a:p>
        </p:txBody>
      </p:sp>
      <p:sp>
        <p:nvSpPr>
          <p:cNvPr id="37" name="TextBox 36">
            <a:extLst>
              <a:ext uri="{FF2B5EF4-FFF2-40B4-BE49-F238E27FC236}">
                <a16:creationId xmlns:a16="http://schemas.microsoft.com/office/drawing/2014/main" id="{009D8AC8-E97C-E943-A19D-14050EDAA84E}"/>
              </a:ext>
            </a:extLst>
          </p:cNvPr>
          <p:cNvSpPr txBox="1"/>
          <p:nvPr/>
        </p:nvSpPr>
        <p:spPr>
          <a:xfrm>
            <a:off x="6779336" y="5218778"/>
            <a:ext cx="2191566" cy="646331"/>
          </a:xfrm>
          <a:prstGeom prst="rect">
            <a:avLst/>
          </a:prstGeom>
          <a:noFill/>
        </p:spPr>
        <p:txBody>
          <a:bodyPr wrap="square" rtlCol="0">
            <a:spAutoFit/>
          </a:bodyPr>
          <a:lstStyle/>
          <a:p>
            <a:r>
              <a:rPr lang="en-US" dirty="0"/>
              <a:t>6) </a:t>
            </a:r>
            <a:r>
              <a:rPr lang="en-US" dirty="0" err="1"/>
              <a:t>OrderAssigned</a:t>
            </a:r>
            <a:endParaRPr lang="en-US" dirty="0"/>
          </a:p>
          <a:p>
            <a:r>
              <a:rPr lang="en-US" dirty="0"/>
              <a:t>6’) </a:t>
            </a:r>
            <a:r>
              <a:rPr lang="en-US" dirty="0" err="1"/>
              <a:t>OrderDenied</a:t>
            </a:r>
            <a:endParaRPr lang="en-US" dirty="0"/>
          </a:p>
        </p:txBody>
      </p:sp>
    </p:spTree>
    <p:extLst>
      <p:ext uri="{BB962C8B-B14F-4D97-AF65-F5344CB8AC3E}">
        <p14:creationId xmlns:p14="http://schemas.microsoft.com/office/powerpoint/2010/main" val="21780671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3847207"/>
          </a:xfrm>
          <a:prstGeom prst="rect">
            <a:avLst/>
          </a:prstGeom>
          <a:noFill/>
        </p:spPr>
        <p:txBody>
          <a:bodyPr wrap="square" rtlCol="0">
            <a:spAutoFit/>
          </a:bodyPr>
          <a:lstStyle/>
          <a:p>
            <a:r>
              <a:rPr lang="en-US" sz="2400" dirty="0"/>
              <a:t>order-command-</a:t>
            </a:r>
            <a:r>
              <a:rPr lang="en-US" sz="2400" dirty="0" err="1"/>
              <a:t>ms</a:t>
            </a:r>
            <a:br>
              <a:rPr lang="en-US" dirty="0"/>
            </a:br>
            <a:br>
              <a:rPr lang="en-US" dirty="0"/>
            </a:br>
            <a:r>
              <a:rPr lang="en-US" dirty="0"/>
              <a:t>Get all orders: GET to /</a:t>
            </a:r>
          </a:p>
          <a:p>
            <a:endParaRPr lang="en-US" dirty="0"/>
          </a:p>
          <a:p>
            <a:r>
              <a:rPr lang="en-GB" dirty="0"/>
              <a:t>Response:</a:t>
            </a:r>
          </a:p>
          <a:p>
            <a:r>
              <a:rPr lang="en-GB" sz="1000" dirty="0"/>
              <a:t>[{</a:t>
            </a:r>
            <a:endParaRPr lang="en-GB" sz="1200" dirty="0"/>
          </a:p>
          <a:p>
            <a:r>
              <a:rPr lang="en-GB" sz="1200" dirty="0"/>
              <a:t>  "orderID":"dfd79376-c46e-41c4-aa88-08a3594fe2f8",</a:t>
            </a:r>
          </a:p>
          <a:p>
            <a:r>
              <a:rPr lang="en-GB" sz="1200" dirty="0"/>
              <a:t>  "productID":"</a:t>
            </a:r>
            <a:r>
              <a:rPr lang="en-GB" sz="1200" dirty="0" err="1"/>
              <a:t>myProductID</a:t>
            </a:r>
            <a:r>
              <a:rPr lang="en-GB" sz="1200" dirty="0"/>
              <a:t>",</a:t>
            </a:r>
          </a:p>
          <a:p>
            <a:r>
              <a:rPr lang="en-GB" sz="1200" dirty="0"/>
              <a:t>  "customerID":"</a:t>
            </a:r>
            <a:r>
              <a:rPr lang="en-GB" sz="1200" dirty="0" err="1"/>
              <a:t>GoodManuf</a:t>
            </a:r>
            <a:r>
              <a:rPr lang="en-GB" sz="1200" dirty="0"/>
              <a:t>",</a:t>
            </a:r>
          </a:p>
          <a:p>
            <a:r>
              <a:rPr lang="en-GB" sz="1200" dirty="0"/>
              <a:t>  "quantity":101,</a:t>
            </a:r>
          </a:p>
          <a:p>
            <a:r>
              <a:rPr lang="en-GB" sz="1200" dirty="0"/>
              <a:t>  “status”: “Created”,</a:t>
            </a:r>
          </a:p>
          <a:p>
            <a:r>
              <a:rPr lang="en-GB" sz="1200" dirty="0"/>
              <a:t>  "pickupAddress":{"street":"100 2nd street","city":"Shanghai","country":"China","state":"","zipcode":"09430"},</a:t>
            </a:r>
          </a:p>
          <a:p>
            <a:r>
              <a:rPr lang="en-GB" sz="1200" dirty="0"/>
              <a:t>  "pickupDate":"2020-01-10T13:30Z",</a:t>
            </a:r>
          </a:p>
          <a:p>
            <a:r>
              <a:rPr lang="en-GB" sz="1200" dirty="0"/>
              <a:t>  "destinationAddress":{"street":"200 other </a:t>
            </a:r>
            <a:r>
              <a:rPr lang="en-GB" sz="1200" dirty="0" err="1"/>
              <a:t>street","city":"San</a:t>
            </a:r>
            <a:r>
              <a:rPr lang="en-GB" sz="1200" dirty="0"/>
              <a:t> Leonardo","country":"USA","state":"CA","zipcode":"95030"},</a:t>
            </a:r>
          </a:p>
          <a:p>
            <a:r>
              <a:rPr lang="en-GB" sz="1200" dirty="0"/>
              <a:t>  "expectedDeliveryDate":"2020-01-10T13:30Z”</a:t>
            </a:r>
          </a:p>
          <a:p>
            <a:r>
              <a:rPr lang="en-GB" sz="1200" dirty="0"/>
              <a:t>}] </a:t>
            </a:r>
          </a:p>
          <a:p>
            <a:endParaRPr lang="en-GB" dirty="0"/>
          </a:p>
        </p:txBody>
      </p:sp>
    </p:spTree>
    <p:extLst>
      <p:ext uri="{BB962C8B-B14F-4D97-AF65-F5344CB8AC3E}">
        <p14:creationId xmlns:p14="http://schemas.microsoft.com/office/powerpoint/2010/main" val="25291358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72</a:t>
            </a:fld>
            <a:endParaRPr lang="en-US"/>
          </a:p>
        </p:txBody>
      </p:sp>
    </p:spTree>
    <p:extLst>
      <p:ext uri="{BB962C8B-B14F-4D97-AF65-F5344CB8AC3E}">
        <p14:creationId xmlns:p14="http://schemas.microsoft.com/office/powerpoint/2010/main" val="1024122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dirty="0"/>
              <a:t>voyages-</a:t>
            </a:r>
            <a:r>
              <a:rPr lang="en-US" sz="2400" dirty="0" err="1"/>
              <a:t>ms</a:t>
            </a:r>
            <a:br>
              <a:rPr lang="en-US" dirty="0"/>
            </a:br>
            <a:br>
              <a:rPr lang="en-US" dirty="0"/>
            </a:br>
            <a:r>
              <a:rPr lang="en-US" dirty="0"/>
              <a:t>Assign order to voyage: POST to /{</a:t>
            </a:r>
            <a:r>
              <a:rPr lang="en-US" dirty="0" err="1"/>
              <a:t>voyageID</a:t>
            </a:r>
            <a:r>
              <a:rPr lang="en-US" dirty="0"/>
              <a:t>}/assign</a:t>
            </a:r>
          </a:p>
          <a:p>
            <a:endParaRPr lang="en-US" dirty="0"/>
          </a:p>
          <a:p>
            <a:r>
              <a:rPr lang="en-US" dirty="0"/>
              <a:t>Body: </a:t>
            </a:r>
          </a:p>
          <a:p>
            <a:r>
              <a:rPr lang="en-GB" sz="1000" dirty="0"/>
              <a:t> {</a:t>
            </a:r>
          </a:p>
          <a:p>
            <a:r>
              <a:rPr lang="en-GB" sz="1000" dirty="0"/>
              <a:t>   "</a:t>
            </a:r>
            <a:r>
              <a:rPr lang="en-GB" sz="1000" dirty="0" err="1"/>
              <a:t>orderID</a:t>
            </a:r>
            <a:r>
              <a:rPr lang="en-GB" sz="1000" dirty="0"/>
              <a:t>": " dfd79376-c46e-41c4-aa88-08a3594fe2f8 ", </a:t>
            </a:r>
          </a:p>
          <a:p>
            <a:r>
              <a:rPr lang="en-GB" sz="1000" dirty="0"/>
              <a:t>   "containers": 2</a:t>
            </a:r>
          </a:p>
          <a:p>
            <a:r>
              <a:rPr lang="en-GB" sz="1000" dirty="0"/>
              <a:t> }</a:t>
            </a:r>
            <a:endParaRPr lang="en-GB" dirty="0"/>
          </a:p>
          <a:p>
            <a:r>
              <a:rPr lang="en-GB" dirty="0"/>
              <a:t>Response: TBD</a:t>
            </a:r>
          </a:p>
        </p:txBody>
      </p:sp>
    </p:spTree>
    <p:extLst>
      <p:ext uri="{BB962C8B-B14F-4D97-AF65-F5344CB8AC3E}">
        <p14:creationId xmlns:p14="http://schemas.microsoft.com/office/powerpoint/2010/main" val="21055667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all: GET to /</a:t>
            </a:r>
          </a:p>
          <a:p>
            <a:endParaRPr lang="en-US" dirty="0"/>
          </a:p>
          <a:p>
            <a:r>
              <a:rPr lang="en-GB" dirty="0"/>
              <a:t>Response:</a:t>
            </a:r>
          </a:p>
          <a:p>
            <a:r>
              <a:rPr lang="en-GB" sz="1000" dirty="0"/>
              <a:t>[ </a:t>
            </a:r>
          </a:p>
          <a:p>
            <a:r>
              <a:rPr lang="en-GB" sz="1000" dirty="0"/>
              <a:t>  {"voyageID":"100",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{"voyageID":"200", "shipID":"ship2",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{"voyageID":"300", "shipID":"ship3",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a:t>
            </a:r>
          </a:p>
          <a:p>
            <a:endParaRPr lang="en-GB" dirty="0"/>
          </a:p>
          <a:p>
            <a:r>
              <a:rPr lang="en-GB" dirty="0"/>
              <a:t>Should include remaining free slots</a:t>
            </a:r>
          </a:p>
          <a:p>
            <a:r>
              <a:rPr lang="en-GB" dirty="0"/>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by ID: GET to /{</a:t>
            </a:r>
            <a:r>
              <a:rPr lang="en-US" dirty="0" err="1"/>
              <a:t>voyageID</a:t>
            </a:r>
            <a:r>
              <a:rPr lang="en-US" dirty="0"/>
              <a:t>}</a:t>
            </a:r>
          </a:p>
          <a:p>
            <a:endParaRPr lang="en-US" dirty="0"/>
          </a:p>
          <a:p>
            <a:r>
              <a:rPr lang="en-GB" dirty="0"/>
              <a:t>Response:</a:t>
            </a:r>
          </a:p>
          <a:p>
            <a:endParaRPr lang="en-GB" sz="1000" dirty="0"/>
          </a:p>
          <a:p>
            <a:r>
              <a:rPr lang="en-GB" sz="1000" dirty="0"/>
              <a:t>{"voyageID":"100",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endParaRPr lang="en-GB" dirty="0"/>
          </a:p>
          <a:p>
            <a:r>
              <a:rPr lang="en-GB" dirty="0"/>
              <a:t>Should include remaining free slots</a:t>
            </a:r>
          </a:p>
          <a:p>
            <a:r>
              <a:rPr lang="en-GB" dirty="0"/>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dirty="0"/>
              <a:t>voyages-</a:t>
            </a:r>
            <a:r>
              <a:rPr lang="en-US" dirty="0" err="1"/>
              <a:t>ms</a:t>
            </a:r>
            <a:endParaRPr lang="en-US" dirty="0"/>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dirty="0" err="1"/>
              <a:t>GetAll</a:t>
            </a:r>
            <a:endParaRPr lang="en-US" dirty="0"/>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dirty="0"/>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dirty="0" err="1"/>
              <a:t>GetById</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dirty="0" err="1"/>
              <a:t>OrderAssigned</a:t>
            </a:r>
            <a:endParaRPr lang="en-US" dirty="0"/>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dirty="0" err="1"/>
              <a:t>OrderAssigned</a:t>
            </a:r>
            <a:endParaRPr lang="en-US" dirty="0"/>
          </a:p>
        </p:txBody>
      </p:sp>
    </p:spTree>
    <p:extLst>
      <p:ext uri="{BB962C8B-B14F-4D97-AF65-F5344CB8AC3E}">
        <p14:creationId xmlns:p14="http://schemas.microsoft.com/office/powerpoint/2010/main" val="14830804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dirty="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77</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dirty="0"/>
                        <a:t>Topic</a:t>
                      </a:r>
                    </a:p>
                  </a:txBody>
                  <a:tcPr/>
                </a:tc>
                <a:tc>
                  <a:txBody>
                    <a:bodyPr/>
                    <a:lstStyle/>
                    <a:p>
                      <a:r>
                        <a:rPr lang="en-US" sz="1200" dirty="0" err="1"/>
                        <a:t>EventType</a:t>
                      </a:r>
                      <a:endParaRPr lang="en-US" sz="1200" dirty="0"/>
                    </a:p>
                  </a:txBody>
                  <a:tcPr/>
                </a:tc>
                <a:tc>
                  <a:txBody>
                    <a:bodyPr/>
                    <a:lstStyle/>
                    <a:p>
                      <a:r>
                        <a:rPr lang="en-US" sz="1200" dirty="0"/>
                        <a:t>Event Data</a:t>
                      </a:r>
                    </a:p>
                  </a:txBody>
                  <a:tcPr/>
                </a:tc>
                <a:tc>
                  <a:txBody>
                    <a:bodyPr/>
                    <a:lstStyle/>
                    <a:p>
                      <a:r>
                        <a:rPr lang="en-US" sz="1200" dirty="0"/>
                        <a:t>Emitter</a:t>
                      </a:r>
                    </a:p>
                  </a:txBody>
                  <a:tcPr/>
                </a:tc>
                <a:tc>
                  <a:txBody>
                    <a:bodyPr/>
                    <a:lstStyle/>
                    <a:p>
                      <a:r>
                        <a:rPr lang="en-US" sz="1200" dirty="0"/>
                        <a:t>Users </a:t>
                      </a:r>
                    </a:p>
                  </a:txBody>
                  <a:tcPr/>
                </a:tc>
                <a:extLst>
                  <a:ext uri="{0D108BD9-81ED-4DB2-BD59-A6C34878D82A}">
                    <a16:rowId xmlns:a16="http://schemas.microsoft.com/office/drawing/2014/main" val="1991818524"/>
                  </a:ext>
                </a:extLst>
              </a:tr>
              <a:tr h="248622">
                <a:tc rowSpan="5">
                  <a:txBody>
                    <a:bodyPr/>
                    <a:lstStyle/>
                    <a:p>
                      <a:r>
                        <a:rPr lang="en-US" sz="1100" dirty="0"/>
                        <a:t>Orders</a:t>
                      </a:r>
                    </a:p>
                  </a:txBody>
                  <a:tcPr/>
                </a:tc>
                <a:tc>
                  <a:txBody>
                    <a:bodyPr/>
                    <a:lstStyle/>
                    <a:p>
                      <a:r>
                        <a:rPr lang="en-US" sz="1100" dirty="0" err="1"/>
                        <a:t>newOrder</a:t>
                      </a:r>
                      <a:endParaRPr lang="en-US" sz="1100" dirty="0"/>
                    </a:p>
                  </a:txBody>
                  <a:tcPr/>
                </a:tc>
                <a:tc>
                  <a:txBody>
                    <a:bodyPr/>
                    <a:lstStyle/>
                    <a:p>
                      <a:r>
                        <a:rPr lang="en-US" sz="1100" dirty="0" err="1"/>
                        <a:t>pickupFrom</a:t>
                      </a:r>
                      <a:r>
                        <a:rPr lang="en-US" sz="1100" dirty="0"/>
                        <a:t>, </a:t>
                      </a:r>
                      <a:r>
                        <a:rPr lang="en-US" sz="1100" dirty="0" err="1"/>
                        <a:t>deliverTo</a:t>
                      </a:r>
                      <a:r>
                        <a:rPr lang="en-US" sz="1100" dirty="0"/>
                        <a:t>, </a:t>
                      </a:r>
                      <a:r>
                        <a:rPr lang="en-US" sz="1100" dirty="0" err="1"/>
                        <a:t>pickupAfter</a:t>
                      </a:r>
                      <a:r>
                        <a:rPr lang="en-US" sz="1100" dirty="0"/>
                        <a:t>, </a:t>
                      </a:r>
                      <a:r>
                        <a:rPr lang="en-US" sz="1100" dirty="0" err="1"/>
                        <a:t>deliverBy,refid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dirty="0" err="1"/>
                        <a:t>bookedVoyage</a:t>
                      </a:r>
                      <a:endParaRPr lang="en-US" sz="1100" dirty="0"/>
                    </a:p>
                  </a:txBody>
                  <a:tcPr/>
                </a:tc>
                <a:tc>
                  <a:txBody>
                    <a:bodyPr/>
                    <a:lstStyle/>
                    <a:p>
                      <a:r>
                        <a:rPr lang="en-US" sz="1100" dirty="0" err="1"/>
                        <a:t>OrderID</a:t>
                      </a:r>
                      <a:r>
                        <a:rPr lang="en-US" sz="1100" dirty="0"/>
                        <a:t>, Voyage, Ship, Dates,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 </a:t>
                      </a:r>
                      <a:r>
                        <a:rPr lang="en-US" sz="1100" dirty="0" err="1"/>
                        <a:t>OrdersQ</a:t>
                      </a:r>
                      <a:r>
                        <a:rPr lang="en-US" sz="1100" dirty="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dirty="0" err="1"/>
                        <a:t>noAvailability</a:t>
                      </a:r>
                      <a:endParaRPr lang="en-US" sz="1100" dirty="0"/>
                    </a:p>
                  </a:txBody>
                  <a:tcPr/>
                </a:tc>
                <a:tc>
                  <a:txBody>
                    <a:bodyPr/>
                    <a:lstStyle/>
                    <a:p>
                      <a:r>
                        <a:rPr lang="en-US" sz="1100" dirty="0" err="1"/>
                        <a:t>OrderId</a:t>
                      </a:r>
                      <a:r>
                        <a:rPr lang="en-US" sz="1100" dirty="0"/>
                        <a:t>,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dirty="0" err="1"/>
                        <a:t>allocatedContainer</a:t>
                      </a:r>
                      <a:endParaRPr lang="en-US" sz="1100" dirty="0"/>
                    </a:p>
                  </a:txBody>
                  <a:tcPr/>
                </a:tc>
                <a:tc>
                  <a:txBody>
                    <a:bodyPr/>
                    <a:lstStyle/>
                    <a:p>
                      <a:r>
                        <a:rPr lang="en-US" sz="1100" dirty="0" err="1"/>
                        <a:t>OrderId</a:t>
                      </a:r>
                      <a:r>
                        <a:rPr lang="en-US" sz="1100" dirty="0"/>
                        <a:t>,  container ID  </a:t>
                      </a:r>
                    </a:p>
                  </a:txBody>
                  <a:tcPr/>
                </a:tc>
                <a:tc>
                  <a:txBody>
                    <a:bodyPr/>
                    <a:lstStyle/>
                    <a:p>
                      <a:r>
                        <a:rPr lang="en-US" sz="1100" dirty="0" err="1"/>
                        <a:t>ContainersMS</a:t>
                      </a:r>
                      <a:r>
                        <a:rPr lang="en-US" sz="1100" dirty="0"/>
                        <a:t> </a:t>
                      </a:r>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dirty="0" err="1"/>
                        <a:t>ContainerOnShip</a:t>
                      </a:r>
                      <a:endParaRPr lang="en-US" sz="1100" dirty="0"/>
                    </a:p>
                  </a:txBody>
                  <a:tcPr/>
                </a:tc>
                <a:tc>
                  <a:txBody>
                    <a:bodyPr/>
                    <a:lstStyle/>
                    <a:p>
                      <a:r>
                        <a:rPr lang="en-US" sz="1100" dirty="0" err="1"/>
                        <a:t>ContainerId</a:t>
                      </a:r>
                      <a:r>
                        <a:rPr lang="en-US" sz="1100" dirty="0"/>
                        <a:t>, </a:t>
                      </a:r>
                      <a:r>
                        <a:rPr lang="en-US" sz="1100" dirty="0" err="1"/>
                        <a:t>OrderId</a:t>
                      </a:r>
                      <a:r>
                        <a:rPr lang="en-US" sz="1100" dirty="0"/>
                        <a:t>, </a:t>
                      </a:r>
                      <a:r>
                        <a:rPr lang="en-US" sz="1100" dirty="0" err="1"/>
                        <a:t>VoyageId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529784150"/>
                  </a:ext>
                </a:extLst>
              </a:tr>
              <a:tr h="248622">
                <a:tc>
                  <a:txBody>
                    <a:bodyPr/>
                    <a:lstStyle/>
                    <a:p>
                      <a:r>
                        <a:rPr lang="en-US" sz="1100" dirty="0"/>
                        <a:t>Containers</a:t>
                      </a:r>
                    </a:p>
                  </a:txBody>
                  <a:tcPr/>
                </a:tc>
                <a:tc>
                  <a:txBody>
                    <a:bodyPr/>
                    <a:lstStyle/>
                    <a:p>
                      <a:r>
                        <a:rPr lang="en-US" sz="1100" dirty="0" err="1"/>
                        <a:t>needEmpty</a:t>
                      </a:r>
                      <a:endParaRPr lang="en-US" sz="1100" dirty="0"/>
                    </a:p>
                  </a:txBody>
                  <a:tcPr/>
                </a:tc>
                <a:tc>
                  <a:txBody>
                    <a:bodyPr/>
                    <a:lstStyle/>
                    <a:p>
                      <a:r>
                        <a:rPr lang="en-US" sz="1100" dirty="0" err="1"/>
                        <a:t>OrderId</a:t>
                      </a:r>
                      <a:r>
                        <a:rPr lang="en-US" sz="1100" dirty="0"/>
                        <a:t>, </a:t>
                      </a:r>
                      <a:r>
                        <a:rPr lang="en-US" sz="1100" dirty="0" err="1"/>
                        <a:t>atPort</a:t>
                      </a:r>
                      <a:r>
                        <a:rPr lang="en-US" sz="1100" dirty="0"/>
                        <a:t>,  date,</a:t>
                      </a:r>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548769132"/>
                  </a:ext>
                </a:extLst>
              </a:tr>
              <a:tr h="248622">
                <a:tc rowSpan="2">
                  <a:txBody>
                    <a:bodyPr/>
                    <a:lstStyle/>
                    <a:p>
                      <a:r>
                        <a:rPr lang="en-US" sz="1100" dirty="0"/>
                        <a:t>Voyages</a:t>
                      </a:r>
                    </a:p>
                  </a:txBody>
                  <a:tcPr/>
                </a:tc>
                <a:tc>
                  <a:txBody>
                    <a:bodyPr/>
                    <a:lstStyle/>
                    <a:p>
                      <a:r>
                        <a:rPr lang="en-US" sz="1100" dirty="0" err="1"/>
                        <a:t>FullContainerReady</a:t>
                      </a:r>
                      <a:endParaRPr lang="en-US" sz="1100" dirty="0"/>
                    </a:p>
                  </a:txBody>
                  <a:tcPr/>
                </a:tc>
                <a:tc>
                  <a:txBody>
                    <a:bodyPr/>
                    <a:lstStyle/>
                    <a:p>
                      <a:r>
                        <a:rPr lang="en-US" sz="1100" dirty="0" err="1"/>
                        <a:t>OrderId,ContainerId,VoyageId</a:t>
                      </a:r>
                      <a:endParaRPr lang="en-US" sz="1100" dirty="0"/>
                    </a:p>
                  </a:txBody>
                  <a:tcPr/>
                </a:tc>
                <a:tc>
                  <a:txBody>
                    <a:bodyPr/>
                    <a:lstStyle/>
                    <a:p>
                      <a:r>
                        <a:rPr lang="en-US" sz="1100" dirty="0" err="1"/>
                        <a:t>OrdersMS</a:t>
                      </a:r>
                      <a:endParaRPr lang="en-US" sz="1100" dirty="0"/>
                    </a:p>
                  </a:txBody>
                  <a:tcPr/>
                </a:tc>
                <a:tc>
                  <a:txBody>
                    <a:bodyPr/>
                    <a:lstStyle/>
                    <a:p>
                      <a:r>
                        <a:rPr lang="en-US" sz="1100" dirty="0"/>
                        <a:t>Voyages MS , </a:t>
                      </a:r>
                      <a:r>
                        <a:rPr lang="en-US" sz="1100" dirty="0" err="1"/>
                        <a:t>ShipsSim</a:t>
                      </a:r>
                      <a:r>
                        <a:rPr lang="en-US" sz="1100" dirty="0"/>
                        <a:t>, </a:t>
                      </a:r>
                      <a:r>
                        <a:rPr lang="en-US" sz="1100" dirty="0" err="1"/>
                        <a:t>OrdersQ</a:t>
                      </a:r>
                      <a:r>
                        <a:rPr lang="en-US" sz="1100" dirty="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dirty="0" err="1"/>
                        <a:t>ShipStartedVoyage</a:t>
                      </a:r>
                      <a:endParaRPr lang="en-US" sz="1100" dirty="0"/>
                    </a:p>
                  </a:txBody>
                  <a:tcPr/>
                </a:tc>
                <a:tc>
                  <a:txBody>
                    <a:bodyPr/>
                    <a:lstStyle/>
                    <a:p>
                      <a:r>
                        <a:rPr lang="en-US" sz="1100" dirty="0" err="1"/>
                        <a:t>ShipId</a:t>
                      </a:r>
                      <a:r>
                        <a:rPr lang="en-US" sz="1100" dirty="0"/>
                        <a:t>, </a:t>
                      </a:r>
                      <a:r>
                        <a:rPr lang="en-US" sz="1100" dirty="0" err="1"/>
                        <a:t>VoyageId</a:t>
                      </a:r>
                      <a:r>
                        <a:rPr lang="en-US" sz="1100" dirty="0"/>
                        <a:t> , manifest{&lt;</a:t>
                      </a:r>
                      <a:r>
                        <a:rPr lang="en-US" sz="1100" dirty="0" err="1"/>
                        <a:t>Orderid,ContainerId</a:t>
                      </a:r>
                      <a:r>
                        <a:rPr lang="en-US" sz="1100" dirty="0"/>
                        <a:t>&gt;}</a:t>
                      </a:r>
                    </a:p>
                  </a:txBody>
                  <a:tcPr/>
                </a:tc>
                <a:tc>
                  <a:txBody>
                    <a:bodyPr/>
                    <a:lstStyle/>
                    <a:p>
                      <a:r>
                        <a:rPr lang="en-US" sz="1100" dirty="0" err="1"/>
                        <a:t>ShipsMS</a:t>
                      </a:r>
                      <a:endParaRPr lang="en-US" sz="1100" dirty="0"/>
                    </a:p>
                  </a:txBody>
                  <a:tcPr/>
                </a:tc>
                <a:tc>
                  <a:txBody>
                    <a:bodyPr/>
                    <a:lstStyle/>
                    <a:p>
                      <a:r>
                        <a:rPr lang="en-US" sz="1100" dirty="0" err="1"/>
                        <a:t>VoyagesMS</a:t>
                      </a:r>
                      <a:r>
                        <a:rPr lang="en-US" sz="1100" dirty="0"/>
                        <a:t> </a:t>
                      </a:r>
                    </a:p>
                  </a:txBody>
                  <a:tcPr/>
                </a:tc>
                <a:extLst>
                  <a:ext uri="{0D108BD9-81ED-4DB2-BD59-A6C34878D82A}">
                    <a16:rowId xmlns:a16="http://schemas.microsoft.com/office/drawing/2014/main" val="3716182918"/>
                  </a:ext>
                </a:extLst>
              </a:tr>
              <a:tr h="248622">
                <a:tc>
                  <a:txBody>
                    <a:bodyPr/>
                    <a:lstStyle/>
                    <a:p>
                      <a:r>
                        <a:rPr lang="en-US" sz="1100" dirty="0"/>
                        <a:t>Ships</a:t>
                      </a:r>
                    </a:p>
                  </a:txBody>
                  <a:tcPr/>
                </a:tc>
                <a:tc>
                  <a:txBody>
                    <a:bodyPr/>
                    <a:lstStyle/>
                    <a:p>
                      <a:r>
                        <a:rPr lang="en-US" sz="1100" dirty="0" err="1"/>
                        <a:t>ShipPosition</a:t>
                      </a:r>
                      <a:endParaRPr lang="en-US" sz="1100" dirty="0"/>
                    </a:p>
                  </a:txBody>
                  <a:tcPr/>
                </a:tc>
                <a:tc>
                  <a:txBody>
                    <a:bodyPr/>
                    <a:lstStyle/>
                    <a:p>
                      <a:r>
                        <a:rPr lang="en-US" sz="1100" dirty="0" err="1"/>
                        <a:t>ShipId</a:t>
                      </a:r>
                      <a:r>
                        <a:rPr lang="en-US" sz="1100" dirty="0"/>
                        <a:t>, </a:t>
                      </a:r>
                    </a:p>
                  </a:txBody>
                  <a:tcPr/>
                </a:tc>
                <a:tc>
                  <a:txBody>
                    <a:bodyPr/>
                    <a:lstStyle/>
                    <a:p>
                      <a:r>
                        <a:rPr lang="en-US" sz="1100" dirty="0" err="1"/>
                        <a:t>ShipsMS</a:t>
                      </a:r>
                      <a:endParaRPr lang="en-US" sz="1100" dirty="0"/>
                    </a:p>
                  </a:txBody>
                  <a:tcPr/>
                </a:tc>
                <a:tc>
                  <a:txBody>
                    <a:bodyPr/>
                    <a:lstStyle/>
                    <a:p>
                      <a:r>
                        <a:rPr lang="en-US" sz="1100" dirty="0" err="1"/>
                        <a:t>OrdersQ</a:t>
                      </a:r>
                      <a:r>
                        <a:rPr lang="en-US" sz="1100" dirty="0"/>
                        <a:t>, </a:t>
                      </a:r>
                      <a:r>
                        <a:rPr lang="en-US" sz="1100" dirty="0" err="1"/>
                        <a:t>ShipsQ</a:t>
                      </a:r>
                      <a:endParaRPr lang="en-US" sz="1100" dirty="0"/>
                    </a:p>
                  </a:txBody>
                  <a:tcPr/>
                </a:tc>
                <a:extLst>
                  <a:ext uri="{0D108BD9-81ED-4DB2-BD59-A6C34878D82A}">
                    <a16:rowId xmlns:a16="http://schemas.microsoft.com/office/drawing/2014/main" val="1711483520"/>
                  </a:ext>
                </a:extLst>
              </a:tr>
              <a:tr h="248622">
                <a:tc rowSpan="3">
                  <a:txBody>
                    <a:bodyPr/>
                    <a:lstStyle/>
                    <a:p>
                      <a:r>
                        <a:rPr lang="en-US" sz="1100" dirty="0"/>
                        <a:t>Containers</a:t>
                      </a:r>
                    </a:p>
                  </a:txBody>
                  <a:tcPr/>
                </a:tc>
                <a:tc>
                  <a:txBody>
                    <a:bodyPr/>
                    <a:lstStyle/>
                    <a:p>
                      <a:r>
                        <a:rPr lang="en-US" sz="1100" dirty="0" err="1"/>
                        <a:t>ContainerTemp+GPS</a:t>
                      </a:r>
                      <a:endParaRPr lang="en-US" sz="1100" dirty="0"/>
                    </a:p>
                  </a:txBody>
                  <a:tcPr/>
                </a:tc>
                <a:tc>
                  <a:txBody>
                    <a:bodyPr/>
                    <a:lstStyle/>
                    <a:p>
                      <a:r>
                        <a:rPr lang="en-US" sz="1100" dirty="0" err="1"/>
                        <a:t>ContainerId</a:t>
                      </a:r>
                      <a:r>
                        <a:rPr lang="en-US" sz="1100" dirty="0"/>
                        <a:t>, temp, position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dirty="0" err="1"/>
                        <a:t>ContainerAction</a:t>
                      </a:r>
                      <a:endParaRPr lang="en-US" sz="1100" dirty="0"/>
                    </a:p>
                  </a:txBody>
                  <a:tcPr/>
                </a:tc>
                <a:tc>
                  <a:txBody>
                    <a:bodyPr/>
                    <a:lstStyle/>
                    <a:p>
                      <a:r>
                        <a:rPr lang="en-US" sz="1100" dirty="0" err="1"/>
                        <a:t>ContainerId</a:t>
                      </a:r>
                      <a:r>
                        <a:rPr lang="en-US" sz="1100" dirty="0"/>
                        <a:t>, Action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dirty="0" err="1"/>
                        <a:t>ContainerTempError</a:t>
                      </a:r>
                      <a:endParaRPr lang="en-US" sz="1100" dirty="0"/>
                    </a:p>
                  </a:txBody>
                  <a:tcPr/>
                </a:tc>
                <a:tc>
                  <a:txBody>
                    <a:bodyPr/>
                    <a:lstStyle/>
                    <a:p>
                      <a:r>
                        <a:rPr lang="en-US" sz="1100" dirty="0" err="1"/>
                        <a:t>ContainerId</a:t>
                      </a:r>
                      <a:r>
                        <a:rPr lang="en-US" sz="1100" dirty="0"/>
                        <a:t>, </a:t>
                      </a:r>
                      <a:r>
                        <a:rPr lang="en-US" sz="1100" dirty="0" err="1"/>
                        <a:t>FailCode</a:t>
                      </a:r>
                      <a:endParaRPr lang="en-US" sz="1100" dirty="0"/>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r>
                        <a:rPr lang="en-US" sz="1100" dirty="0"/>
                        <a:t> </a:t>
                      </a:r>
                    </a:p>
                  </a:txBody>
                  <a:tcPr/>
                </a:tc>
                <a:extLst>
                  <a:ext uri="{0D108BD9-81ED-4DB2-BD59-A6C34878D82A}">
                    <a16:rowId xmlns:a16="http://schemas.microsoft.com/office/drawing/2014/main" val="3929905453"/>
                  </a:ext>
                </a:extLst>
              </a:tr>
              <a:tr h="248622">
                <a:tc>
                  <a:txBody>
                    <a:bodyPr/>
                    <a:lstStyle/>
                    <a:p>
                      <a:r>
                        <a:rPr lang="en-US" sz="1100" dirty="0"/>
                        <a:t>Voyages </a:t>
                      </a:r>
                    </a:p>
                  </a:txBody>
                  <a:tcPr/>
                </a:tc>
                <a:tc>
                  <a:txBody>
                    <a:bodyPr/>
                    <a:lstStyle/>
                    <a:p>
                      <a:r>
                        <a:rPr lang="en-US" sz="1100" dirty="0" err="1"/>
                        <a:t>ShipEndedVoyage</a:t>
                      </a:r>
                      <a:endParaRPr lang="en-US" sz="1100" dirty="0"/>
                    </a:p>
                  </a:txBody>
                  <a:tcPr/>
                </a:tc>
                <a:tc>
                  <a:txBody>
                    <a:bodyPr/>
                    <a:lstStyle/>
                    <a:p>
                      <a:r>
                        <a:rPr lang="en-US" sz="1100" dirty="0" err="1"/>
                        <a:t>ShipId</a:t>
                      </a:r>
                      <a:r>
                        <a:rPr lang="en-US" sz="1100" dirty="0"/>
                        <a:t>, </a:t>
                      </a:r>
                      <a:r>
                        <a:rPr lang="en-US" sz="1100" dirty="0" err="1"/>
                        <a:t>VoyageId</a:t>
                      </a:r>
                      <a:endParaRPr lang="en-US" sz="1100" dirty="0"/>
                    </a:p>
                  </a:txBody>
                  <a:tcPr/>
                </a:tc>
                <a:tc>
                  <a:txBody>
                    <a:bodyPr/>
                    <a:lstStyle/>
                    <a:p>
                      <a:r>
                        <a:rPr lang="en-US" sz="1100" dirty="0" err="1"/>
                        <a:t>ShipsSim</a:t>
                      </a:r>
                      <a:endParaRPr lang="en-US" sz="1100" dirty="0"/>
                    </a:p>
                  </a:txBody>
                  <a:tcPr/>
                </a:tc>
                <a:tc>
                  <a:txBody>
                    <a:bodyPr/>
                    <a:lstStyle/>
                    <a:p>
                      <a:r>
                        <a:rPr lang="en-US" sz="1100" dirty="0" err="1"/>
                        <a:t>VoyagesMS</a:t>
                      </a:r>
                      <a:r>
                        <a:rPr lang="en-US" sz="1100" dirty="0"/>
                        <a:t>, </a:t>
                      </a:r>
                      <a:r>
                        <a:rPr lang="en-US" sz="1100" dirty="0" err="1"/>
                        <a:t>OrdersQ</a:t>
                      </a:r>
                      <a:r>
                        <a:rPr lang="en-US" sz="1100" dirty="0"/>
                        <a:t> </a:t>
                      </a:r>
                    </a:p>
                  </a:txBody>
                  <a:tcPr/>
                </a:tc>
                <a:extLst>
                  <a:ext uri="{0D108BD9-81ED-4DB2-BD59-A6C34878D82A}">
                    <a16:rowId xmlns:a16="http://schemas.microsoft.com/office/drawing/2014/main" val="2111386651"/>
                  </a:ext>
                </a:extLst>
              </a:tr>
              <a:tr h="248622">
                <a:tc rowSpan="2">
                  <a:txBody>
                    <a:bodyPr/>
                    <a:lstStyle/>
                    <a:p>
                      <a:r>
                        <a:rPr lang="en-US" sz="1100" dirty="0"/>
                        <a:t>Orders</a:t>
                      </a:r>
                    </a:p>
                  </a:txBody>
                  <a:tcPr/>
                </a:tc>
                <a:tc>
                  <a:txBody>
                    <a:bodyPr/>
                    <a:lstStyle/>
                    <a:p>
                      <a:r>
                        <a:rPr lang="en-US" sz="1100" dirty="0" err="1"/>
                        <a:t>ContainerOffShip</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dirty="0" err="1"/>
                        <a:t>ContainerDelivered</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0318503"/>
                  </a:ext>
                </a:extLst>
              </a:tr>
              <a:tr h="248622">
                <a:tc>
                  <a:txBody>
                    <a:bodyPr/>
                    <a:lstStyle/>
                    <a:p>
                      <a:r>
                        <a:rPr lang="en-US" sz="1100" dirty="0"/>
                        <a:t>Containers</a:t>
                      </a:r>
                    </a:p>
                  </a:txBody>
                  <a:tcPr/>
                </a:tc>
                <a:tc>
                  <a:txBody>
                    <a:bodyPr/>
                    <a:lstStyle/>
                    <a:p>
                      <a:r>
                        <a:rPr lang="en-US" sz="1100" dirty="0" err="1"/>
                        <a:t>containerReleased</a:t>
                      </a:r>
                      <a:endParaRPr lang="en-US" sz="1100" dirty="0"/>
                    </a:p>
                  </a:txBody>
                  <a:tcPr/>
                </a:tc>
                <a:tc>
                  <a:txBody>
                    <a:bodyPr/>
                    <a:lstStyle/>
                    <a:p>
                      <a:r>
                        <a:rPr lang="en-US" sz="1100" dirty="0" err="1"/>
                        <a:t>ContainerId</a:t>
                      </a:r>
                      <a:endParaRPr lang="en-US" sz="1100" dirty="0"/>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607201804"/>
                  </a:ext>
                </a:extLst>
              </a:tr>
              <a:tr h="248622">
                <a:tc>
                  <a:txBody>
                    <a:bodyPr/>
                    <a:lstStyle/>
                    <a:p>
                      <a:r>
                        <a:rPr lang="en-US" sz="1100" dirty="0"/>
                        <a:t>Orders</a:t>
                      </a:r>
                    </a:p>
                  </a:txBody>
                  <a:tcPr/>
                </a:tc>
                <a:tc>
                  <a:txBody>
                    <a:bodyPr/>
                    <a:lstStyle/>
                    <a:p>
                      <a:r>
                        <a:rPr lang="en-US" sz="1100" dirty="0" err="1"/>
                        <a:t>OrderCompleted</a:t>
                      </a:r>
                      <a:endParaRPr lang="en-US" sz="1100" dirty="0"/>
                    </a:p>
                  </a:txBody>
                  <a:tcPr/>
                </a:tc>
                <a:tc>
                  <a:txBody>
                    <a:bodyPr/>
                    <a:lstStyle/>
                    <a:p>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78</a:t>
            </a:fld>
            <a:endParaRPr lang="en-US"/>
          </a:p>
        </p:txBody>
      </p:sp>
    </p:spTree>
    <p:extLst>
      <p:ext uri="{BB962C8B-B14F-4D97-AF65-F5344CB8AC3E}">
        <p14:creationId xmlns:p14="http://schemas.microsoft.com/office/powerpoint/2010/main" val="37945440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dirty="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rgbClr val="7030A0"/>
                </a:solidFill>
              </a:rPr>
              <a:t>Snapshot</a:t>
            </a:r>
            <a:endParaRPr lang="en-US" sz="900" dirty="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a:p>
            <a:pPr algn="ctr"/>
            <a:r>
              <a:rPr lang="en-US" sz="1200" dirty="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80</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a:t>
            </a:r>
            <a:r>
              <a:rPr lang="en-US" sz="1200" dirty="0" err="1">
                <a:solidFill>
                  <a:schemeClr val="accent1">
                    <a:lumMod val="50000"/>
                  </a:schemeClr>
                </a:solidFill>
              </a:rPr>
              <a:t>Oinc</a:t>
            </a:r>
            <a:r>
              <a:rPr lang="en-US" sz="1200" dirty="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bg1"/>
                </a:solidFill>
              </a:rPr>
              <a:t>Container</a:t>
            </a:r>
            <a:r>
              <a:rPr lang="en-US" sz="1400" dirty="0">
                <a:solidFill>
                  <a:schemeClr val="bg1"/>
                </a:solidFill>
              </a:rPr>
              <a:t>: </a:t>
            </a:r>
          </a:p>
          <a:p>
            <a:endParaRPr lang="en-US" sz="1400" dirty="0">
              <a:solidFill>
                <a:schemeClr val="bg1"/>
              </a:solidFill>
            </a:endParaRPr>
          </a:p>
          <a:p>
            <a:r>
              <a:rPr lang="en-US" sz="1400" dirty="0">
                <a:solidFill>
                  <a:schemeClr val="bg1"/>
                </a:solidFill>
              </a:rPr>
              <a:t>Type</a:t>
            </a:r>
          </a:p>
          <a:p>
            <a:r>
              <a:rPr lang="en-US" sz="1400" dirty="0">
                <a:solidFill>
                  <a:schemeClr val="bg1"/>
                </a:solidFill>
              </a:rPr>
              <a:t>Location</a:t>
            </a:r>
          </a:p>
          <a:p>
            <a:r>
              <a:rPr lang="en-US" sz="1400" dirty="0">
                <a:solidFill>
                  <a:schemeClr val="bg1"/>
                </a:solidFill>
              </a:rPr>
              <a:t>Capacity</a:t>
            </a:r>
          </a:p>
          <a:p>
            <a:r>
              <a:rPr lang="en-US" sz="1400" dirty="0">
                <a:solidFill>
                  <a:schemeClr val="bg1"/>
                </a:solidFill>
              </a:rPr>
              <a:t>Brand</a:t>
            </a:r>
          </a:p>
          <a:p>
            <a:r>
              <a:rPr lang="en-US" sz="1400" dirty="0">
                <a:solidFill>
                  <a:schemeClr val="bg1"/>
                </a:solidFill>
              </a:rPr>
              <a:t>Status</a:t>
            </a:r>
          </a:p>
          <a:p>
            <a:endParaRPr lang="en-US" sz="1400" dirty="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dirty="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dirty="0"/>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Ship </a:t>
            </a:r>
          </a:p>
          <a:p>
            <a:pPr algn="ctr"/>
            <a:r>
              <a:rPr lang="en-US" sz="1000" dirty="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Customs</a:t>
            </a:r>
          </a:p>
          <a:p>
            <a:pPr algn="ctr"/>
            <a:r>
              <a:rPr lang="en-US" sz="1200" dirty="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Import</a:t>
            </a:r>
          </a:p>
          <a:p>
            <a:pPr algn="ctr"/>
            <a:r>
              <a:rPr lang="en-US" sz="1000" dirty="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Port Load/Unload</a:t>
            </a:r>
          </a:p>
          <a:p>
            <a:pPr algn="ctr"/>
            <a:r>
              <a:rPr lang="en-US" sz="1200" dirty="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Containers Mules</a:t>
            </a:r>
          </a:p>
          <a:p>
            <a:pPr algn="ctr"/>
            <a:r>
              <a:rPr lang="en-US" sz="1000" dirty="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dirty="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dirty="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dirty="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dirty="0"/>
              <a:t>aggregates</a:t>
            </a:r>
            <a:endParaRPr lang="en-US" dirty="0"/>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rPr>
              <a:t>ReeFer</a:t>
            </a:r>
            <a:endParaRPr lang="en-US" sz="1000" dirty="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dirty="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Land Transportation</a:t>
            </a:r>
          </a:p>
          <a:p>
            <a:pPr algn="ctr"/>
            <a:r>
              <a:rPr lang="en-US" sz="1200" dirty="0">
                <a:solidFill>
                  <a:schemeClr val="accent5">
                    <a:lumMod val="50000"/>
                  </a:schemeClr>
                </a:solidFill>
              </a:rPr>
              <a:t>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dirty="0"/>
              <a:t>Voyages</a:t>
            </a:r>
          </a:p>
        </p:txBody>
      </p:sp>
    </p:spTree>
    <p:extLst>
      <p:ext uri="{BB962C8B-B14F-4D97-AF65-F5344CB8AC3E}">
        <p14:creationId xmlns:p14="http://schemas.microsoft.com/office/powerpoint/2010/main" val="471305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dirty="0">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dirty="0">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198350</TotalTime>
  <Words>4055</Words>
  <Application>Microsoft Macintosh PowerPoint</Application>
  <PresentationFormat>Widescreen</PresentationFormat>
  <Paragraphs>1889</Paragraphs>
  <Slides>82</Slides>
  <Notes>23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82</vt:i4>
      </vt:variant>
    </vt:vector>
  </HeadingPairs>
  <TitlesOfParts>
    <vt:vector size="90" baseType="lpstr">
      <vt:lpstr>Arial</vt:lpstr>
      <vt:lpstr>Calibri</vt:lpstr>
      <vt:lpstr>Helvetica</vt:lpstr>
      <vt:lpstr>IBM Plex Sans</vt:lpstr>
      <vt:lpstr>Lucida Grande</vt:lpstr>
      <vt:lpstr>Menlo</vt:lpstr>
      <vt:lpstr>BLANK</vt:lpstr>
      <vt:lpstr>InterConnect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IBM Cloud Deployment</vt:lpstr>
      <vt:lpstr>Dependency graph</vt:lpstr>
      <vt:lpstr>Kafka Architecture</vt:lpstr>
      <vt:lpstr>Kafka Topic / Partition/ Replicas</vt:lpstr>
      <vt:lpstr>High Availability: Active – (P/C) Standby</vt:lpstr>
      <vt:lpstr>High Availability: Active - Active</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Shipping Order Management Service</vt:lpstr>
      <vt:lpstr>Problem statement</vt:lpstr>
      <vt:lpstr>PowerPoint Presentation</vt:lpstr>
      <vt:lpstr>PowerPoint Presentation</vt:lpstr>
      <vt:lpstr>Entities – Value Objects</vt:lpstr>
      <vt:lpstr>PowerPoint Presentation</vt:lpstr>
      <vt:lpstr>PowerPoint Presentation</vt:lpstr>
      <vt:lpstr>PowerPoint Presentation</vt:lpstr>
      <vt:lpstr>Manufacturing Submitting  and updating  orders  </vt:lpstr>
      <vt:lpstr>Manufacturing Submitting  and updating  orders  </vt:lpstr>
      <vt:lpstr>Manufacturing Creating Order</vt:lpstr>
      <vt:lpstr>PowerPoint Presentation</vt:lpstr>
      <vt:lpstr>PowerPoint Presentation</vt:lpstr>
      <vt:lpstr>Order MS</vt:lpstr>
      <vt:lpstr>PowerPoint Presentation</vt:lpstr>
      <vt:lpstr>PowerPoint Presentation</vt:lpstr>
      <vt:lpstr>Manufacturing Get list of orders </vt:lpstr>
      <vt:lpstr>PowerPoint Presentation</vt:lpstr>
      <vt:lpstr>K Container Shipment Inc – Order management</vt:lpstr>
      <vt:lpstr>K Container Shipment Inc – Order management</vt:lpstr>
      <vt:lpstr>K Container Shipment Inc – Order management</vt:lpstr>
      <vt:lpstr>Shipment Inc – Manual voyage assignment</vt:lpstr>
      <vt:lpstr>Shipment Inc – Automatic best voyage</vt:lpstr>
      <vt:lpstr>PowerPoint Presentation</vt:lpstr>
      <vt:lpstr>PowerPoint Presentation</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2688</cp:revision>
  <cp:lastPrinted>2016-03-10T02:30:19Z</cp:lastPrinted>
  <dcterms:created xsi:type="dcterms:W3CDTF">2015-06-25T15:18:43Z</dcterms:created>
  <dcterms:modified xsi:type="dcterms:W3CDTF">2019-10-01T16:31:58Z</dcterms:modified>
</cp:coreProperties>
</file>